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2" r:id="rId1"/>
    <p:sldMasterId id="2147483922" r:id="rId2"/>
  </p:sldMasterIdLst>
  <p:sldIdLst>
    <p:sldId id="256" r:id="rId3"/>
    <p:sldId id="258" r:id="rId4"/>
    <p:sldId id="257" r:id="rId5"/>
    <p:sldId id="259" r:id="rId6"/>
    <p:sldId id="260" r:id="rId7"/>
    <p:sldId id="261" r:id="rId8"/>
    <p:sldId id="262" r:id="rId9"/>
    <p:sldId id="268" r:id="rId10"/>
    <p:sldId id="263" r:id="rId11"/>
    <p:sldId id="264" r:id="rId12"/>
    <p:sldId id="265" r:id="rId13"/>
    <p:sldId id="266" r:id="rId14"/>
    <p:sldId id="267" r:id="rId15"/>
    <p:sldId id="270" r:id="rId16"/>
    <p:sldId id="269" r:id="rId17"/>
    <p:sldId id="271" r:id="rId18"/>
  </p:sldIdLst>
  <p:sldSz cx="12192000" cy="6858000"/>
  <p:notesSz cx="6858000" cy="105727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091E8A-77D0-41F6-BFB5-C5E4A210F348}" v="101" dt="2020-06-06T10:47:09.855"/>
    <p1510:client id="{7FBAA0A1-1E25-409E-86D9-EF1413CBC0C7}" v="2016" dt="2020-06-06T16:23:15.477"/>
    <p1510:client id="{E4325E6C-827B-4105-98B3-ABABCC47AF8C}" v="160" dt="2020-06-06T18:05:48.133"/>
    <p1510:client id="{EF700F88-C7CB-45F7-98C6-8BFBB5EAA1F6}" v="400" dt="2020-06-06T16:47:12.351"/>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BB69A-827F-4CF1-A02A-8F352D2516E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8D5630A-C40F-4D56-A56A-A8FD5EBE9533}">
      <dgm:prSet/>
      <dgm:spPr/>
      <dgm:t>
        <a:bodyPr/>
        <a:lstStyle/>
        <a:p>
          <a:r>
            <a:rPr lang="pl-PL" b="1"/>
            <a:t>O</a:t>
          </a:r>
          <a:r>
            <a:rPr lang="pl-PL" b="1">
              <a:latin typeface="Times New Roman"/>
              <a:cs typeface="Courier New"/>
            </a:rPr>
            <a:t>d 1912 do 1948 r. w IO uczestniczyli artyści: malarze, rzeźbiarze, architekci, pisarze, muzycy brali udział w poszczególnych dyscyplinach.</a:t>
          </a:r>
          <a:r>
            <a:rPr lang="pl-PL" dirty="0">
              <a:latin typeface="Times New Roman"/>
              <a:cs typeface="Courier New"/>
            </a:rPr>
            <a:t> </a:t>
          </a:r>
          <a:endParaRPr lang="en-US" dirty="0">
            <a:latin typeface="Times New Roman"/>
            <a:cs typeface="Courier New"/>
          </a:endParaRPr>
        </a:p>
      </dgm:t>
    </dgm:pt>
    <dgm:pt modelId="{D9A7263F-506A-4418-B86F-961B26BDDD8D}" type="parTrans" cxnId="{AE22DBC5-8D0E-4E53-A7A0-749E5C4F154A}">
      <dgm:prSet/>
      <dgm:spPr/>
      <dgm:t>
        <a:bodyPr/>
        <a:lstStyle/>
        <a:p>
          <a:endParaRPr lang="en-US"/>
        </a:p>
      </dgm:t>
    </dgm:pt>
    <dgm:pt modelId="{CB841474-CD54-42F2-8F8E-8547EACA8F8D}" type="sibTrans" cxnId="{AE22DBC5-8D0E-4E53-A7A0-749E5C4F154A}">
      <dgm:prSet/>
      <dgm:spPr/>
      <dgm:t>
        <a:bodyPr/>
        <a:lstStyle/>
        <a:p>
          <a:endParaRPr lang="en-US"/>
        </a:p>
      </dgm:t>
    </dgm:pt>
    <dgm:pt modelId="{30317752-60E6-4251-9D7C-66340F079C3C}">
      <dgm:prSet/>
      <dgm:spPr/>
      <dgm:t>
        <a:bodyPr/>
        <a:lstStyle/>
        <a:p>
          <a:r>
            <a:rPr lang="pl-PL" b="1">
              <a:latin typeface="Times New Roman"/>
              <a:cs typeface="Courier New"/>
            </a:rPr>
            <a:t>Podczas IO w Berlinie w 1936 r. dwaj japońscy skoczkowie o tyczce zajęli ex aequo drugie miejsce. Zamiast rozstrzygnąć konkurs w dodatkowym skoku, przepołowili brązowy i srebrny medal i stopili razem, tak że jedna część była brązowa a druga srebrna.</a:t>
          </a:r>
          <a:r>
            <a:rPr lang="pl-PL" dirty="0">
              <a:latin typeface="Times New Roman"/>
              <a:cs typeface="Courier New"/>
            </a:rPr>
            <a:t> </a:t>
          </a:r>
          <a:endParaRPr lang="en-US" dirty="0">
            <a:latin typeface="Times New Roman"/>
            <a:cs typeface="Courier New"/>
          </a:endParaRPr>
        </a:p>
      </dgm:t>
    </dgm:pt>
    <dgm:pt modelId="{5F12A9FC-EB71-4C47-BA70-C1F1364854BA}" type="parTrans" cxnId="{7062017F-13D9-4A7C-9BA8-29CFC7917078}">
      <dgm:prSet/>
      <dgm:spPr/>
      <dgm:t>
        <a:bodyPr/>
        <a:lstStyle/>
        <a:p>
          <a:endParaRPr lang="en-US"/>
        </a:p>
      </dgm:t>
    </dgm:pt>
    <dgm:pt modelId="{D51C6B82-D706-4F2A-AD91-0E5852CFD079}" type="sibTrans" cxnId="{7062017F-13D9-4A7C-9BA8-29CFC7917078}">
      <dgm:prSet/>
      <dgm:spPr/>
      <dgm:t>
        <a:bodyPr/>
        <a:lstStyle/>
        <a:p>
          <a:endParaRPr lang="en-US"/>
        </a:p>
      </dgm:t>
    </dgm:pt>
    <dgm:pt modelId="{B7C50AF3-45ED-46CA-B869-6C1A97FC5752}">
      <dgm:prSet/>
      <dgm:spPr/>
      <dgm:t>
        <a:bodyPr/>
        <a:lstStyle/>
        <a:p>
          <a:r>
            <a:rPr lang="pl-PL" b="1">
              <a:latin typeface="Times New Roman"/>
              <a:cs typeface="Courier New"/>
            </a:rPr>
            <a:t>Znicz Olimpijski jest zapalany w tradycyjny sposób, podczas antycznej ceremonii w świątyni Hery w Grecji. Aktorki w strojach greckich kapłanek za pomocą parabolicznego lustra i promieni słonecznych wzniecają ogień.</a:t>
          </a:r>
          <a:r>
            <a:rPr lang="pl-PL" dirty="0">
              <a:latin typeface="Times New Roman"/>
              <a:cs typeface="Courier New"/>
            </a:rPr>
            <a:t> </a:t>
          </a:r>
          <a:endParaRPr lang="en-US" dirty="0">
            <a:latin typeface="Times New Roman"/>
            <a:cs typeface="Courier New"/>
          </a:endParaRPr>
        </a:p>
      </dgm:t>
    </dgm:pt>
    <dgm:pt modelId="{32DDF2A8-4174-4D96-955C-42DD07876283}" type="parTrans" cxnId="{23742F49-82FD-41E0-9DCB-555194C7AA83}">
      <dgm:prSet/>
      <dgm:spPr/>
      <dgm:t>
        <a:bodyPr/>
        <a:lstStyle/>
        <a:p>
          <a:endParaRPr lang="en-US"/>
        </a:p>
      </dgm:t>
    </dgm:pt>
    <dgm:pt modelId="{0F7400AA-6745-4A48-B8B8-E60D3BEA394C}" type="sibTrans" cxnId="{23742F49-82FD-41E0-9DCB-555194C7AA83}">
      <dgm:prSet/>
      <dgm:spPr/>
      <dgm:t>
        <a:bodyPr/>
        <a:lstStyle/>
        <a:p>
          <a:endParaRPr lang="en-US"/>
        </a:p>
      </dgm:t>
    </dgm:pt>
    <dgm:pt modelId="{013D6FC7-2579-4DA1-83D5-B5C41F5EDE01}">
      <dgm:prSet/>
      <dgm:spPr/>
      <dgm:t>
        <a:bodyPr/>
        <a:lstStyle/>
        <a:p>
          <a:r>
            <a:rPr lang="pl-PL" b="1">
              <a:latin typeface="Times New Roman"/>
              <a:cs typeface="Courier New"/>
            </a:rPr>
            <a:t>Ogień olimpijski był już transportowany łódką, samolotem (też Concordem), konno, na grzbiecie wielbłąda, sygnałem radiowym, pod wodą i kajakiem.</a:t>
          </a:r>
          <a:r>
            <a:rPr lang="pl-PL" dirty="0">
              <a:latin typeface="Times New Roman"/>
              <a:cs typeface="Courier New"/>
            </a:rPr>
            <a:t> </a:t>
          </a:r>
          <a:r>
            <a:rPr lang="pl-PL" b="1">
              <a:latin typeface="Times New Roman"/>
              <a:cs typeface="Courier New"/>
            </a:rPr>
            <a:t>Pochodnia była już kilka razy w kosmosie.</a:t>
          </a:r>
          <a:endParaRPr lang="en-US">
            <a:latin typeface="Times New Roman"/>
            <a:cs typeface="Courier New"/>
          </a:endParaRPr>
        </a:p>
      </dgm:t>
    </dgm:pt>
    <dgm:pt modelId="{052C7FD9-A50D-4144-929F-C2D0D2008264}" type="parTrans" cxnId="{E94FAE34-1A87-4893-8BAF-AE82AAB0FD37}">
      <dgm:prSet/>
      <dgm:spPr/>
      <dgm:t>
        <a:bodyPr/>
        <a:lstStyle/>
        <a:p>
          <a:endParaRPr lang="en-US"/>
        </a:p>
      </dgm:t>
    </dgm:pt>
    <dgm:pt modelId="{94ED582F-15F1-44A4-874D-80E4DF1AEFAD}" type="sibTrans" cxnId="{E94FAE34-1A87-4893-8BAF-AE82AAB0FD37}">
      <dgm:prSet/>
      <dgm:spPr/>
      <dgm:t>
        <a:bodyPr/>
        <a:lstStyle/>
        <a:p>
          <a:endParaRPr lang="en-US"/>
        </a:p>
      </dgm:t>
    </dgm:pt>
    <dgm:pt modelId="{57273DD1-5F08-4666-BBDC-91461E88187D}">
      <dgm:prSet/>
      <dgm:spPr/>
      <dgm:t>
        <a:bodyPr/>
        <a:lstStyle/>
        <a:p>
          <a:pPr rtl="0"/>
          <a:r>
            <a:rPr lang="pl-PL" b="1">
              <a:latin typeface="Times New Roman"/>
              <a:cs typeface="Courier New"/>
            </a:rPr>
            <a:t>Znicz musi się palić podczas trwania całej sztafety. W przypadku jego zgaśnięcia, może być ponownie zapalony tylko od zapasowego ognia, mające swe źródło także w Grecji. Nigdy zwykłą zapalniczką. Ogień zgasł już 5 razy.</a:t>
          </a:r>
          <a:endParaRPr lang="en-US">
            <a:latin typeface="Times New Roman"/>
            <a:cs typeface="Courier New"/>
          </a:endParaRPr>
        </a:p>
      </dgm:t>
    </dgm:pt>
    <dgm:pt modelId="{25B11603-387D-4673-8934-437D4076350C}" type="parTrans" cxnId="{D7D2560F-2975-49C0-817D-84EA9CFC51D5}">
      <dgm:prSet/>
      <dgm:spPr/>
      <dgm:t>
        <a:bodyPr/>
        <a:lstStyle/>
        <a:p>
          <a:endParaRPr lang="en-US"/>
        </a:p>
      </dgm:t>
    </dgm:pt>
    <dgm:pt modelId="{FA8C5B43-C156-4987-9374-C2DCBFEBDB37}" type="sibTrans" cxnId="{D7D2560F-2975-49C0-817D-84EA9CFC51D5}">
      <dgm:prSet/>
      <dgm:spPr/>
      <dgm:t>
        <a:bodyPr/>
        <a:lstStyle/>
        <a:p>
          <a:endParaRPr lang="en-US"/>
        </a:p>
      </dgm:t>
    </dgm:pt>
    <dgm:pt modelId="{194DA61B-6558-48E6-AF17-E89D8277AEDC}" type="pres">
      <dgm:prSet presAssocID="{78ABB69A-827F-4CF1-A02A-8F352D2516ED}" presName="linear" presStyleCnt="0">
        <dgm:presLayoutVars>
          <dgm:animLvl val="lvl"/>
          <dgm:resizeHandles val="exact"/>
        </dgm:presLayoutVars>
      </dgm:prSet>
      <dgm:spPr/>
    </dgm:pt>
    <dgm:pt modelId="{A3038221-0625-4324-9C62-7A56A460DAAB}" type="pres">
      <dgm:prSet presAssocID="{08D5630A-C40F-4D56-A56A-A8FD5EBE9533}" presName="parentText" presStyleLbl="node1" presStyleIdx="0" presStyleCnt="5">
        <dgm:presLayoutVars>
          <dgm:chMax val="0"/>
          <dgm:bulletEnabled val="1"/>
        </dgm:presLayoutVars>
      </dgm:prSet>
      <dgm:spPr/>
    </dgm:pt>
    <dgm:pt modelId="{3071FFFD-28C0-480E-9D0F-7074058A154B}" type="pres">
      <dgm:prSet presAssocID="{CB841474-CD54-42F2-8F8E-8547EACA8F8D}" presName="spacer" presStyleCnt="0"/>
      <dgm:spPr/>
    </dgm:pt>
    <dgm:pt modelId="{46DD26CD-8813-4AFB-9493-2E66DBB8E236}" type="pres">
      <dgm:prSet presAssocID="{30317752-60E6-4251-9D7C-66340F079C3C}" presName="parentText" presStyleLbl="node1" presStyleIdx="1" presStyleCnt="5">
        <dgm:presLayoutVars>
          <dgm:chMax val="0"/>
          <dgm:bulletEnabled val="1"/>
        </dgm:presLayoutVars>
      </dgm:prSet>
      <dgm:spPr/>
    </dgm:pt>
    <dgm:pt modelId="{27FD1B8C-77BF-49E6-B613-6FAC3F746039}" type="pres">
      <dgm:prSet presAssocID="{D51C6B82-D706-4F2A-AD91-0E5852CFD079}" presName="spacer" presStyleCnt="0"/>
      <dgm:spPr/>
    </dgm:pt>
    <dgm:pt modelId="{8818C26C-5E1C-46BC-9D7A-123C787E3223}" type="pres">
      <dgm:prSet presAssocID="{B7C50AF3-45ED-46CA-B869-6C1A97FC5752}" presName="parentText" presStyleLbl="node1" presStyleIdx="2" presStyleCnt="5">
        <dgm:presLayoutVars>
          <dgm:chMax val="0"/>
          <dgm:bulletEnabled val="1"/>
        </dgm:presLayoutVars>
      </dgm:prSet>
      <dgm:spPr/>
    </dgm:pt>
    <dgm:pt modelId="{E0DF82B5-C1F4-45D8-B329-AE2D56BE76D8}" type="pres">
      <dgm:prSet presAssocID="{0F7400AA-6745-4A48-B8B8-E60D3BEA394C}" presName="spacer" presStyleCnt="0"/>
      <dgm:spPr/>
    </dgm:pt>
    <dgm:pt modelId="{8891FD11-8674-4D6A-AF7F-52AA47C16C5B}" type="pres">
      <dgm:prSet presAssocID="{013D6FC7-2579-4DA1-83D5-B5C41F5EDE01}" presName="parentText" presStyleLbl="node1" presStyleIdx="3" presStyleCnt="5">
        <dgm:presLayoutVars>
          <dgm:chMax val="0"/>
          <dgm:bulletEnabled val="1"/>
        </dgm:presLayoutVars>
      </dgm:prSet>
      <dgm:spPr/>
    </dgm:pt>
    <dgm:pt modelId="{E8C941E2-F539-4CB8-9D48-6B8BF329F29E}" type="pres">
      <dgm:prSet presAssocID="{94ED582F-15F1-44A4-874D-80E4DF1AEFAD}" presName="spacer" presStyleCnt="0"/>
      <dgm:spPr/>
    </dgm:pt>
    <dgm:pt modelId="{C741E69D-EA75-4FE6-B066-A528304BBBB0}" type="pres">
      <dgm:prSet presAssocID="{57273DD1-5F08-4666-BBDC-91461E88187D}" presName="parentText" presStyleLbl="node1" presStyleIdx="4" presStyleCnt="5">
        <dgm:presLayoutVars>
          <dgm:chMax val="0"/>
          <dgm:bulletEnabled val="1"/>
        </dgm:presLayoutVars>
      </dgm:prSet>
      <dgm:spPr/>
    </dgm:pt>
  </dgm:ptLst>
  <dgm:cxnLst>
    <dgm:cxn modelId="{D7D2560F-2975-49C0-817D-84EA9CFC51D5}" srcId="{78ABB69A-827F-4CF1-A02A-8F352D2516ED}" destId="{57273DD1-5F08-4666-BBDC-91461E88187D}" srcOrd="4" destOrd="0" parTransId="{25B11603-387D-4673-8934-437D4076350C}" sibTransId="{FA8C5B43-C156-4987-9374-C2DCBFEBDB37}"/>
    <dgm:cxn modelId="{E94FAE34-1A87-4893-8BAF-AE82AAB0FD37}" srcId="{78ABB69A-827F-4CF1-A02A-8F352D2516ED}" destId="{013D6FC7-2579-4DA1-83D5-B5C41F5EDE01}" srcOrd="3" destOrd="0" parTransId="{052C7FD9-A50D-4144-929F-C2D0D2008264}" sibTransId="{94ED582F-15F1-44A4-874D-80E4DF1AEFAD}"/>
    <dgm:cxn modelId="{D6488B5F-55EB-46B4-BC78-DE3F2B3C0080}" type="presOf" srcId="{B7C50AF3-45ED-46CA-B869-6C1A97FC5752}" destId="{8818C26C-5E1C-46BC-9D7A-123C787E3223}" srcOrd="0" destOrd="0" presId="urn:microsoft.com/office/officeart/2005/8/layout/vList2"/>
    <dgm:cxn modelId="{23742F49-82FD-41E0-9DCB-555194C7AA83}" srcId="{78ABB69A-827F-4CF1-A02A-8F352D2516ED}" destId="{B7C50AF3-45ED-46CA-B869-6C1A97FC5752}" srcOrd="2" destOrd="0" parTransId="{32DDF2A8-4174-4D96-955C-42DD07876283}" sibTransId="{0F7400AA-6745-4A48-B8B8-E60D3BEA394C}"/>
    <dgm:cxn modelId="{03228A51-F364-43F9-B1F4-C7AE955C131D}" type="presOf" srcId="{78ABB69A-827F-4CF1-A02A-8F352D2516ED}" destId="{194DA61B-6558-48E6-AF17-E89D8277AEDC}" srcOrd="0" destOrd="0" presId="urn:microsoft.com/office/officeart/2005/8/layout/vList2"/>
    <dgm:cxn modelId="{7062017F-13D9-4A7C-9BA8-29CFC7917078}" srcId="{78ABB69A-827F-4CF1-A02A-8F352D2516ED}" destId="{30317752-60E6-4251-9D7C-66340F079C3C}" srcOrd="1" destOrd="0" parTransId="{5F12A9FC-EB71-4C47-BA70-C1F1364854BA}" sibTransId="{D51C6B82-D706-4F2A-AD91-0E5852CFD079}"/>
    <dgm:cxn modelId="{4E68ED92-27BA-4C2C-98F4-17EFC19FAE3E}" type="presOf" srcId="{57273DD1-5F08-4666-BBDC-91461E88187D}" destId="{C741E69D-EA75-4FE6-B066-A528304BBBB0}" srcOrd="0" destOrd="0" presId="urn:microsoft.com/office/officeart/2005/8/layout/vList2"/>
    <dgm:cxn modelId="{359136B9-57BF-4041-987B-79841F67C0EF}" type="presOf" srcId="{013D6FC7-2579-4DA1-83D5-B5C41F5EDE01}" destId="{8891FD11-8674-4D6A-AF7F-52AA47C16C5B}" srcOrd="0" destOrd="0" presId="urn:microsoft.com/office/officeart/2005/8/layout/vList2"/>
    <dgm:cxn modelId="{28A95FC1-3984-400F-9528-B61684469AB6}" type="presOf" srcId="{30317752-60E6-4251-9D7C-66340F079C3C}" destId="{46DD26CD-8813-4AFB-9493-2E66DBB8E236}" srcOrd="0" destOrd="0" presId="urn:microsoft.com/office/officeart/2005/8/layout/vList2"/>
    <dgm:cxn modelId="{AE22DBC5-8D0E-4E53-A7A0-749E5C4F154A}" srcId="{78ABB69A-827F-4CF1-A02A-8F352D2516ED}" destId="{08D5630A-C40F-4D56-A56A-A8FD5EBE9533}" srcOrd="0" destOrd="0" parTransId="{D9A7263F-506A-4418-B86F-961B26BDDD8D}" sibTransId="{CB841474-CD54-42F2-8F8E-8547EACA8F8D}"/>
    <dgm:cxn modelId="{9E2105E2-5A4B-4A31-92D1-1CC296637F1D}" type="presOf" srcId="{08D5630A-C40F-4D56-A56A-A8FD5EBE9533}" destId="{A3038221-0625-4324-9C62-7A56A460DAAB}" srcOrd="0" destOrd="0" presId="urn:microsoft.com/office/officeart/2005/8/layout/vList2"/>
    <dgm:cxn modelId="{F4CEC03B-45CA-4F7F-8652-51CCBD045335}" type="presParOf" srcId="{194DA61B-6558-48E6-AF17-E89D8277AEDC}" destId="{A3038221-0625-4324-9C62-7A56A460DAAB}" srcOrd="0" destOrd="0" presId="urn:microsoft.com/office/officeart/2005/8/layout/vList2"/>
    <dgm:cxn modelId="{C0416D3C-5AD9-4309-B9F5-931004C6C771}" type="presParOf" srcId="{194DA61B-6558-48E6-AF17-E89D8277AEDC}" destId="{3071FFFD-28C0-480E-9D0F-7074058A154B}" srcOrd="1" destOrd="0" presId="urn:microsoft.com/office/officeart/2005/8/layout/vList2"/>
    <dgm:cxn modelId="{C9D50C6A-665A-4171-A3EA-C61B62FA4F1A}" type="presParOf" srcId="{194DA61B-6558-48E6-AF17-E89D8277AEDC}" destId="{46DD26CD-8813-4AFB-9493-2E66DBB8E236}" srcOrd="2" destOrd="0" presId="urn:microsoft.com/office/officeart/2005/8/layout/vList2"/>
    <dgm:cxn modelId="{D8A373A6-51AF-429F-9D37-3574AC19744E}" type="presParOf" srcId="{194DA61B-6558-48E6-AF17-E89D8277AEDC}" destId="{27FD1B8C-77BF-49E6-B613-6FAC3F746039}" srcOrd="3" destOrd="0" presId="urn:microsoft.com/office/officeart/2005/8/layout/vList2"/>
    <dgm:cxn modelId="{927FD2E7-A650-4DBA-B4DC-00692096F0E0}" type="presParOf" srcId="{194DA61B-6558-48E6-AF17-E89D8277AEDC}" destId="{8818C26C-5E1C-46BC-9D7A-123C787E3223}" srcOrd="4" destOrd="0" presId="urn:microsoft.com/office/officeart/2005/8/layout/vList2"/>
    <dgm:cxn modelId="{ECCCC7D5-1381-4F26-86DE-A531D68EE5BD}" type="presParOf" srcId="{194DA61B-6558-48E6-AF17-E89D8277AEDC}" destId="{E0DF82B5-C1F4-45D8-B329-AE2D56BE76D8}" srcOrd="5" destOrd="0" presId="urn:microsoft.com/office/officeart/2005/8/layout/vList2"/>
    <dgm:cxn modelId="{808B8B6F-747C-4780-A5C3-697A659C1648}" type="presParOf" srcId="{194DA61B-6558-48E6-AF17-E89D8277AEDC}" destId="{8891FD11-8674-4D6A-AF7F-52AA47C16C5B}" srcOrd="6" destOrd="0" presId="urn:microsoft.com/office/officeart/2005/8/layout/vList2"/>
    <dgm:cxn modelId="{3441AC7F-00E9-467E-ABA7-97686F86B57B}" type="presParOf" srcId="{194DA61B-6558-48E6-AF17-E89D8277AEDC}" destId="{E8C941E2-F539-4CB8-9D48-6B8BF329F29E}" srcOrd="7" destOrd="0" presId="urn:microsoft.com/office/officeart/2005/8/layout/vList2"/>
    <dgm:cxn modelId="{55495820-F3A2-4698-ADBC-E1AB7C4D64E1}" type="presParOf" srcId="{194DA61B-6558-48E6-AF17-E89D8277AEDC}" destId="{C741E69D-EA75-4FE6-B066-A528304BBBB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38221-0625-4324-9C62-7A56A460DAAB}">
      <dsp:nvSpPr>
        <dsp:cNvPr id="0" name=""/>
        <dsp:cNvSpPr/>
      </dsp:nvSpPr>
      <dsp:spPr>
        <a:xfrm>
          <a:off x="0" y="408066"/>
          <a:ext cx="7315200" cy="70945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b="1" kern="1200"/>
            <a:t>O</a:t>
          </a:r>
          <a:r>
            <a:rPr lang="pl-PL" sz="1400" b="1" kern="1200">
              <a:latin typeface="Times New Roman"/>
              <a:cs typeface="Courier New"/>
            </a:rPr>
            <a:t>d 1912 do 1948 r. w IO uczestniczyli artyści: malarze, rzeźbiarze, architekci, pisarze, muzycy brali udział w poszczególnych dyscyplinach.</a:t>
          </a:r>
          <a:r>
            <a:rPr lang="pl-PL" sz="1400" kern="1200" dirty="0">
              <a:latin typeface="Times New Roman"/>
              <a:cs typeface="Courier New"/>
            </a:rPr>
            <a:t> </a:t>
          </a:r>
          <a:endParaRPr lang="en-US" sz="1400" kern="1200" dirty="0">
            <a:latin typeface="Times New Roman"/>
            <a:cs typeface="Courier New"/>
          </a:endParaRPr>
        </a:p>
      </dsp:txBody>
      <dsp:txXfrm>
        <a:off x="34633" y="442699"/>
        <a:ext cx="7245934" cy="640192"/>
      </dsp:txXfrm>
    </dsp:sp>
    <dsp:sp modelId="{46DD26CD-8813-4AFB-9493-2E66DBB8E236}">
      <dsp:nvSpPr>
        <dsp:cNvPr id="0" name=""/>
        <dsp:cNvSpPr/>
      </dsp:nvSpPr>
      <dsp:spPr>
        <a:xfrm>
          <a:off x="0" y="1157844"/>
          <a:ext cx="7315200" cy="709458"/>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b="1" kern="1200">
              <a:latin typeface="Times New Roman"/>
              <a:cs typeface="Courier New"/>
            </a:rPr>
            <a:t>Podczas IO w Berlinie w 1936 r. dwaj japońscy skoczkowie o tyczce zajęli ex aequo drugie miejsce. Zamiast rozstrzygnąć konkurs w dodatkowym skoku, przepołowili brązowy i srebrny medal i stopili razem, tak że jedna część była brązowa a druga srebrna.</a:t>
          </a:r>
          <a:r>
            <a:rPr lang="pl-PL" sz="1400" kern="1200" dirty="0">
              <a:latin typeface="Times New Roman"/>
              <a:cs typeface="Courier New"/>
            </a:rPr>
            <a:t> </a:t>
          </a:r>
          <a:endParaRPr lang="en-US" sz="1400" kern="1200" dirty="0">
            <a:latin typeface="Times New Roman"/>
            <a:cs typeface="Courier New"/>
          </a:endParaRPr>
        </a:p>
      </dsp:txBody>
      <dsp:txXfrm>
        <a:off x="34633" y="1192477"/>
        <a:ext cx="7245934" cy="640192"/>
      </dsp:txXfrm>
    </dsp:sp>
    <dsp:sp modelId="{8818C26C-5E1C-46BC-9D7A-123C787E3223}">
      <dsp:nvSpPr>
        <dsp:cNvPr id="0" name=""/>
        <dsp:cNvSpPr/>
      </dsp:nvSpPr>
      <dsp:spPr>
        <a:xfrm>
          <a:off x="0" y="1907623"/>
          <a:ext cx="7315200" cy="70945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b="1" kern="1200">
              <a:latin typeface="Times New Roman"/>
              <a:cs typeface="Courier New"/>
            </a:rPr>
            <a:t>Znicz Olimpijski jest zapalany w tradycyjny sposób, podczas antycznej ceremonii w świątyni Hery w Grecji. Aktorki w strojach greckich kapłanek za pomocą parabolicznego lustra i promieni słonecznych wzniecają ogień.</a:t>
          </a:r>
          <a:r>
            <a:rPr lang="pl-PL" sz="1400" kern="1200" dirty="0">
              <a:latin typeface="Times New Roman"/>
              <a:cs typeface="Courier New"/>
            </a:rPr>
            <a:t> </a:t>
          </a:r>
          <a:endParaRPr lang="en-US" sz="1400" kern="1200" dirty="0">
            <a:latin typeface="Times New Roman"/>
            <a:cs typeface="Courier New"/>
          </a:endParaRPr>
        </a:p>
      </dsp:txBody>
      <dsp:txXfrm>
        <a:off x="34633" y="1942256"/>
        <a:ext cx="7245934" cy="640192"/>
      </dsp:txXfrm>
    </dsp:sp>
    <dsp:sp modelId="{8891FD11-8674-4D6A-AF7F-52AA47C16C5B}">
      <dsp:nvSpPr>
        <dsp:cNvPr id="0" name=""/>
        <dsp:cNvSpPr/>
      </dsp:nvSpPr>
      <dsp:spPr>
        <a:xfrm>
          <a:off x="0" y="2657402"/>
          <a:ext cx="7315200" cy="709458"/>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b="1" kern="1200">
              <a:latin typeface="Times New Roman"/>
              <a:cs typeface="Courier New"/>
            </a:rPr>
            <a:t>Ogień olimpijski był już transportowany łódką, samolotem (też Concordem), konno, na grzbiecie wielbłąda, sygnałem radiowym, pod wodą i kajakiem.</a:t>
          </a:r>
          <a:r>
            <a:rPr lang="pl-PL" sz="1400" kern="1200" dirty="0">
              <a:latin typeface="Times New Roman"/>
              <a:cs typeface="Courier New"/>
            </a:rPr>
            <a:t> </a:t>
          </a:r>
          <a:r>
            <a:rPr lang="pl-PL" sz="1400" b="1" kern="1200">
              <a:latin typeface="Times New Roman"/>
              <a:cs typeface="Courier New"/>
            </a:rPr>
            <a:t>Pochodnia była już kilka razy w kosmosie.</a:t>
          </a:r>
          <a:endParaRPr lang="en-US" sz="1400" kern="1200">
            <a:latin typeface="Times New Roman"/>
            <a:cs typeface="Courier New"/>
          </a:endParaRPr>
        </a:p>
      </dsp:txBody>
      <dsp:txXfrm>
        <a:off x="34633" y="2692035"/>
        <a:ext cx="7245934" cy="640192"/>
      </dsp:txXfrm>
    </dsp:sp>
    <dsp:sp modelId="{C741E69D-EA75-4FE6-B066-A528304BBBB0}">
      <dsp:nvSpPr>
        <dsp:cNvPr id="0" name=""/>
        <dsp:cNvSpPr/>
      </dsp:nvSpPr>
      <dsp:spPr>
        <a:xfrm>
          <a:off x="0" y="3407181"/>
          <a:ext cx="7315200" cy="70945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pl-PL" sz="1400" b="1" kern="1200">
              <a:latin typeface="Times New Roman"/>
              <a:cs typeface="Courier New"/>
            </a:rPr>
            <a:t>Znicz musi się palić podczas trwania całej sztafety. W przypadku jego zgaśnięcia, może być ponownie zapalony tylko od zapasowego ognia, mające swe źródło także w Grecji. Nigdy zwykłą zapalniczką. Ogień zgasł już 5 razy.</a:t>
          </a:r>
          <a:endParaRPr lang="en-US" sz="1400" kern="1200">
            <a:latin typeface="Times New Roman"/>
            <a:cs typeface="Courier New"/>
          </a:endParaRPr>
        </a:p>
      </dsp:txBody>
      <dsp:txXfrm>
        <a:off x="34633" y="3441814"/>
        <a:ext cx="7245934" cy="6401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02329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34707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5050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6/6/2020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51743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6/6/2020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5412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6/6/2020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11656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6/6/2020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40199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6/6/2020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47717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6/6/2020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0059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6/6/2020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85294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6/6/2020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72113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73398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6/6/2020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52844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6/6/2020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16174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6/6/2020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52321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6/6/2020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4682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87917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300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165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39523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4343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0985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7070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077926941"/>
      </p:ext>
    </p:extLst>
  </p:cSld>
  <p:clrMap bg1="dk1" tx1="lt1" bg2="dk2" tx2="lt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6/6/2020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287254832"/>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10" r:id="rId6"/>
    <p:sldLayoutId id="2147483915" r:id="rId7"/>
    <p:sldLayoutId id="2147483911" r:id="rId8"/>
    <p:sldLayoutId id="2147483912" r:id="rId9"/>
    <p:sldLayoutId id="2147483913" r:id="rId10"/>
    <p:sldLayoutId id="2147483914" r:id="rId11"/>
    <p:sldLayoutId id="2147483916"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pl.wikipedia.org/wiki/Igrzyska_olimpijskie_nies%C5%82ysz%C4%85cych" TargetMode="External"/><Relationship Id="rId2" Type="http://schemas.openxmlformats.org/officeDocument/2006/relationships/hyperlink" Target="https://pl.wikipedia.org/wiki/Igrzyska_paraolimpijskie" TargetMode="External"/><Relationship Id="rId1" Type="http://schemas.openxmlformats.org/officeDocument/2006/relationships/slideLayout" Target="../slideLayouts/slideLayout2.xml"/><Relationship Id="rId6" Type="http://schemas.openxmlformats.org/officeDocument/2006/relationships/hyperlink" Target="https://www.ef.pl/blog/language/24-faktow-o-olimpiadzie-ktore-moga-cie-zaskoczyc/" TargetMode="External"/><Relationship Id="rId5" Type="http://schemas.openxmlformats.org/officeDocument/2006/relationships/hyperlink" Target="https://www.olimpijski.pl/pl/80,wybor-gospodarza-igrzysk.html" TargetMode="External"/><Relationship Id="rId4" Type="http://schemas.openxmlformats.org/officeDocument/2006/relationships/hyperlink" Target="https://pl.wikipedia.org/wiki/Igrzyska_olimpijski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 name="Rectangle 10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spc="-100" err="1">
                <a:solidFill>
                  <a:srgbClr val="FFFFFF"/>
                </a:solidFill>
                <a:latin typeface="Times New Roman"/>
                <a:cs typeface="Times New Roman"/>
              </a:rPr>
              <a:t>Nowożytne</a:t>
            </a:r>
            <a:r>
              <a:rPr lang="en-US" sz="2600" kern="1200" spc="-100" dirty="0">
                <a:solidFill>
                  <a:srgbClr val="FFFFFF"/>
                </a:solidFill>
                <a:latin typeface="Times New Roman"/>
                <a:cs typeface="Times New Roman"/>
              </a:rPr>
              <a:t> </a:t>
            </a:r>
            <a:r>
              <a:rPr lang="en-US" sz="2600" kern="1200" spc="-100" err="1">
                <a:solidFill>
                  <a:srgbClr val="FFFFFF"/>
                </a:solidFill>
                <a:latin typeface="Times New Roman"/>
                <a:cs typeface="Times New Roman"/>
              </a:rPr>
              <a:t>Igrzyska</a:t>
            </a:r>
            <a:r>
              <a:rPr lang="en-US" sz="2600" kern="1200" spc="-100" dirty="0">
                <a:solidFill>
                  <a:srgbClr val="FFFFFF"/>
                </a:solidFill>
                <a:latin typeface="Times New Roman"/>
                <a:cs typeface="Times New Roman"/>
              </a:rPr>
              <a:t> </a:t>
            </a:r>
            <a:r>
              <a:rPr lang="en-US" sz="2600" kern="1200" spc="-100" err="1">
                <a:solidFill>
                  <a:srgbClr val="FFFFFF"/>
                </a:solidFill>
                <a:latin typeface="Times New Roman"/>
                <a:cs typeface="Times New Roman"/>
              </a:rPr>
              <a:t>Olimpijskie</a:t>
            </a:r>
            <a:endParaRPr lang="en-US" sz="2600" kern="1200" spc="-100">
              <a:solidFill>
                <a:srgbClr val="FFFFFF"/>
              </a:solidFill>
              <a:latin typeface="Times New Roman"/>
              <a:cs typeface="Times New Roman"/>
            </a:endParaRPr>
          </a:p>
        </p:txBody>
      </p:sp>
      <p:pic>
        <p:nvPicPr>
          <p:cNvPr id="47" name="Grafika 47">
            <a:extLst>
              <a:ext uri="{FF2B5EF4-FFF2-40B4-BE49-F238E27FC236}">
                <a16:creationId xmlns:a16="http://schemas.microsoft.com/office/drawing/2014/main" id="{727CBFE1-EAE1-4D2C-8228-D74F37306B6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038600" y="1031239"/>
            <a:ext cx="7188199" cy="4792132"/>
          </a:xfrm>
          <a:prstGeom prst="rect">
            <a:avLst/>
          </a:prstGeom>
        </p:spPr>
      </p:pic>
    </p:spTree>
    <p:extLst>
      <p:ext uri="{BB962C8B-B14F-4D97-AF65-F5344CB8AC3E}">
        <p14:creationId xmlns:p14="http://schemas.microsoft.com/office/powerpoint/2010/main" val="65031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5">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B5121C70-25D1-4EA1-8CC8-3D01B3B45786}"/>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pl-PL" sz="2600">
                <a:solidFill>
                  <a:srgbClr val="FFFFFF"/>
                </a:solidFill>
                <a:cs typeface="Calibri Light"/>
              </a:rPr>
              <a:t>Ciekawostki</a:t>
            </a:r>
            <a:endParaRPr lang="pl-PL" sz="2600">
              <a:solidFill>
                <a:srgbClr val="FFFFFF"/>
              </a:solidFill>
            </a:endParaRPr>
          </a:p>
        </p:txBody>
      </p:sp>
      <p:graphicFrame>
        <p:nvGraphicFramePr>
          <p:cNvPr id="19" name="Symbol zastępczy zawartości 2">
            <a:extLst>
              <a:ext uri="{FF2B5EF4-FFF2-40B4-BE49-F238E27FC236}">
                <a16:creationId xmlns:a16="http://schemas.microsoft.com/office/drawing/2014/main" id="{95F8F29B-FD3E-4B58-8774-1078E123A919}"/>
              </a:ext>
            </a:extLst>
          </p:cNvPr>
          <p:cNvGraphicFramePr>
            <a:graphicFrameLocks noGrp="1"/>
          </p:cNvGraphicFramePr>
          <p:nvPr>
            <p:ph idx="1"/>
            <p:extLst>
              <p:ext uri="{D42A27DB-BD31-4B8C-83A1-F6EECF244321}">
                <p14:modId xmlns:p14="http://schemas.microsoft.com/office/powerpoint/2010/main" val="4085820452"/>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5681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4E74B2C-E0D1-4E6F-8632-47D8D8DBEB9C}"/>
              </a:ext>
            </a:extLst>
          </p:cNvPr>
          <p:cNvSpPr>
            <a:spLocks noGrp="1"/>
          </p:cNvSpPr>
          <p:nvPr>
            <p:ph type="title"/>
          </p:nvPr>
        </p:nvSpPr>
        <p:spPr>
          <a:xfrm>
            <a:off x="157932" y="1716771"/>
            <a:ext cx="4284169" cy="1520707"/>
          </a:xfrm>
        </p:spPr>
        <p:txBody>
          <a:bodyPr vert="horz" lIns="91440" tIns="45720" rIns="91440" bIns="45720" rtlCol="0">
            <a:normAutofit/>
          </a:bodyPr>
          <a:lstStyle/>
          <a:p>
            <a:r>
              <a:rPr lang="en-US" kern="1200" dirty="0" err="1">
                <a:solidFill>
                  <a:srgbClr val="FFFFFF"/>
                </a:solidFill>
                <a:latin typeface="Times New Roman"/>
                <a:cs typeface="Times New Roman"/>
              </a:rPr>
              <a:t>Igrzyska</a:t>
            </a:r>
            <a:r>
              <a:rPr lang="en-US" kern="1200" dirty="0">
                <a:solidFill>
                  <a:srgbClr val="FFFFFF"/>
                </a:solidFill>
                <a:latin typeface="Times New Roman"/>
                <a:cs typeface="Times New Roman"/>
              </a:rPr>
              <a:t> </a:t>
            </a:r>
            <a:r>
              <a:rPr lang="en-US" kern="1200" dirty="0" err="1">
                <a:solidFill>
                  <a:srgbClr val="FFFFFF"/>
                </a:solidFill>
                <a:latin typeface="Times New Roman"/>
                <a:cs typeface="Times New Roman"/>
              </a:rPr>
              <a:t>paraolimpijskie</a:t>
            </a:r>
            <a:r>
              <a:rPr lang="en-US" dirty="0">
                <a:solidFill>
                  <a:srgbClr val="FFFFFF"/>
                </a:solidFill>
                <a:latin typeface="Times New Roman"/>
                <a:cs typeface="Times New Roman"/>
              </a:rPr>
              <a:t> </a:t>
            </a:r>
            <a:endParaRPr lang="en-US" kern="1200">
              <a:solidFill>
                <a:srgbClr val="FFFFFF"/>
              </a:solidFill>
              <a:latin typeface="+mj-lt"/>
              <a:cs typeface="Calibri Light"/>
            </a:endParaRPr>
          </a:p>
        </p:txBody>
      </p:sp>
      <p:sp>
        <p:nvSpPr>
          <p:cNvPr id="23" name="Freeform: Shape 22">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Obraz 17" descr="Obraz zawierający rysunek&#10;&#10;Opis wygenerowany przy bardzo wysokim poziomie pewności">
            <a:extLst>
              <a:ext uri="{FF2B5EF4-FFF2-40B4-BE49-F238E27FC236}">
                <a16:creationId xmlns:a16="http://schemas.microsoft.com/office/drawing/2014/main" id="{58F21DE5-D028-400A-AADD-FF8E4265A688}"/>
              </a:ext>
            </a:extLst>
          </p:cNvPr>
          <p:cNvPicPr>
            <a:picLocks noGrp="1" noChangeAspect="1"/>
          </p:cNvPicPr>
          <p:nvPr>
            <p:ph sz="half" idx="1"/>
          </p:nvPr>
        </p:nvPicPr>
        <p:blipFill>
          <a:blip r:embed="rId2"/>
          <a:stretch>
            <a:fillRect/>
          </a:stretch>
        </p:blipFill>
        <p:spPr>
          <a:xfrm>
            <a:off x="4315619" y="223627"/>
            <a:ext cx="2677493" cy="1992823"/>
          </a:xfrm>
        </p:spPr>
      </p:pic>
      <p:sp>
        <p:nvSpPr>
          <p:cNvPr id="29" name="Freeform: Shape 28">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Obraz 18">
            <a:extLst>
              <a:ext uri="{FF2B5EF4-FFF2-40B4-BE49-F238E27FC236}">
                <a16:creationId xmlns:a16="http://schemas.microsoft.com/office/drawing/2014/main" id="{99045289-E3EA-4877-A7A8-CADC439B5A4C}"/>
              </a:ext>
            </a:extLst>
          </p:cNvPr>
          <p:cNvPicPr>
            <a:picLocks noGrp="1" noChangeAspect="1"/>
          </p:cNvPicPr>
          <p:nvPr>
            <p:ph sz="half" idx="2"/>
          </p:nvPr>
        </p:nvPicPr>
        <p:blipFill>
          <a:blip r:embed="rId3"/>
          <a:stretch>
            <a:fillRect/>
          </a:stretch>
        </p:blipFill>
        <p:spPr>
          <a:xfrm>
            <a:off x="8384330" y="3751787"/>
            <a:ext cx="3542815" cy="1667036"/>
          </a:xfrm>
        </p:spPr>
      </p:pic>
      <p:sp>
        <p:nvSpPr>
          <p:cNvPr id="19" name="pole tekstowe 18">
            <a:extLst>
              <a:ext uri="{FF2B5EF4-FFF2-40B4-BE49-F238E27FC236}">
                <a16:creationId xmlns:a16="http://schemas.microsoft.com/office/drawing/2014/main" id="{10B29BAF-457E-43FB-A1A3-35C5DF97D8C4}"/>
              </a:ext>
            </a:extLst>
          </p:cNvPr>
          <p:cNvSpPr txBox="1"/>
          <p:nvPr/>
        </p:nvSpPr>
        <p:spPr>
          <a:xfrm>
            <a:off x="113655" y="3290806"/>
            <a:ext cx="687607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400" b="1" dirty="0">
                <a:latin typeface="Times New Roman"/>
                <a:cs typeface="Times New Roman"/>
              </a:rPr>
              <a:t>Igrzyska</a:t>
            </a:r>
            <a:r>
              <a:rPr lang="pl-PL" sz="2400" b="1" dirty="0">
                <a:latin typeface="Times New Roman"/>
                <a:ea typeface="+mn-lt"/>
                <a:cs typeface="+mn-lt"/>
              </a:rPr>
              <a:t> paraolimpijskie</a:t>
            </a:r>
            <a:r>
              <a:rPr lang="pl-PL" sz="2400" dirty="0">
                <a:latin typeface="Times New Roman"/>
                <a:ea typeface="+mn-lt"/>
                <a:cs typeface="+mn-lt"/>
              </a:rPr>
              <a:t> –  zawody sportowe w wielu dyscyplinach dla zawodników z niepełnosprawnościami fizycznymi i niepełnosprawnościami intelektualnymi. W tym także niepełnosprawnych z problemami mobilności, po amputacjach kończyn, z utratą wzroku i porażeniem mózgowym.</a:t>
            </a:r>
            <a:endParaRPr lang="pl-PL" sz="2400" dirty="0">
              <a:latin typeface="Times New Roman"/>
              <a:cs typeface="Calibri"/>
            </a:endParaRPr>
          </a:p>
        </p:txBody>
      </p:sp>
    </p:spTree>
    <p:extLst>
      <p:ext uri="{BB962C8B-B14F-4D97-AF65-F5344CB8AC3E}">
        <p14:creationId xmlns:p14="http://schemas.microsoft.com/office/powerpoint/2010/main" val="204614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49B494-86CA-43F2-9671-F460338620B3}"/>
              </a:ext>
            </a:extLst>
          </p:cNvPr>
          <p:cNvSpPr>
            <a:spLocks noGrp="1"/>
          </p:cNvSpPr>
          <p:nvPr>
            <p:ph type="title"/>
          </p:nvPr>
        </p:nvSpPr>
        <p:spPr>
          <a:xfrm>
            <a:off x="717591" y="1636371"/>
            <a:ext cx="5277333" cy="1325563"/>
          </a:xfrm>
        </p:spPr>
        <p:txBody>
          <a:bodyPr vert="horz" lIns="91440" tIns="45720" rIns="91440" bIns="45720" rtlCol="0" anchor="ctr">
            <a:normAutofit/>
          </a:bodyPr>
          <a:lstStyle/>
          <a:p>
            <a:endParaRPr lang="en-US" sz="2100" kern="1200">
              <a:solidFill>
                <a:schemeClr val="tx1"/>
              </a:solidFill>
              <a:latin typeface="+mj-lt"/>
              <a:ea typeface="+mj-ea"/>
              <a:cs typeface="+mj-cs"/>
            </a:endParaRPr>
          </a:p>
          <a:p>
            <a:r>
              <a:rPr lang="en-US" sz="2100" kern="1200" dirty="0" err="1">
                <a:latin typeface="Times New Roman"/>
                <a:cs typeface="Times New Roman"/>
              </a:rPr>
              <a:t>Igrzyska</a:t>
            </a:r>
            <a:r>
              <a:rPr lang="en-US" sz="2100" kern="1200" dirty="0">
                <a:latin typeface="Times New Roman"/>
                <a:cs typeface="Times New Roman"/>
              </a:rPr>
              <a:t> </a:t>
            </a:r>
            <a:r>
              <a:rPr lang="en-US" sz="2100" kern="1200" dirty="0" err="1">
                <a:latin typeface="Times New Roman"/>
                <a:cs typeface="Times New Roman"/>
              </a:rPr>
              <a:t>olimpijskie</a:t>
            </a:r>
            <a:r>
              <a:rPr lang="en-US" sz="2100" kern="1200" dirty="0">
                <a:latin typeface="Times New Roman"/>
                <a:cs typeface="Times New Roman"/>
              </a:rPr>
              <a:t> </a:t>
            </a:r>
            <a:r>
              <a:rPr lang="en-US" sz="2100" kern="1200" dirty="0" err="1">
                <a:latin typeface="Times New Roman"/>
                <a:cs typeface="Times New Roman"/>
              </a:rPr>
              <a:t>niesłyszących</a:t>
            </a:r>
            <a:r>
              <a:rPr lang="en-US" sz="2100" dirty="0">
                <a:latin typeface="Times New Roman"/>
                <a:cs typeface="Times New Roman"/>
              </a:rPr>
              <a:t> -</a:t>
            </a:r>
            <a:endParaRPr lang="en-US" sz="2100" kern="1200" dirty="0">
              <a:latin typeface="Times New Roman"/>
              <a:cs typeface="Times New Roman"/>
            </a:endParaRPr>
          </a:p>
          <a:p>
            <a:br>
              <a:rPr lang="en-US" sz="2100" kern="1200" dirty="0"/>
            </a:br>
            <a:endParaRPr lang="en-US" sz="2100" kern="1200">
              <a:solidFill>
                <a:schemeClr val="tx1"/>
              </a:solidFill>
              <a:latin typeface="+mj-lt"/>
              <a:ea typeface="+mj-ea"/>
              <a:cs typeface="+mj-cs"/>
            </a:endParaRPr>
          </a:p>
          <a:p>
            <a:endParaRPr lang="en-US" sz="2100" kern="1200">
              <a:solidFill>
                <a:schemeClr val="tx1"/>
              </a:solidFill>
              <a:latin typeface="+mj-lt"/>
              <a:ea typeface="+mj-ea"/>
              <a:cs typeface="+mj-cs"/>
            </a:endParaRPr>
          </a:p>
        </p:txBody>
      </p:sp>
      <p:sp>
        <p:nvSpPr>
          <p:cNvPr id="4" name="Symbol zastępczy zawartości 3">
            <a:extLst>
              <a:ext uri="{FF2B5EF4-FFF2-40B4-BE49-F238E27FC236}">
                <a16:creationId xmlns:a16="http://schemas.microsoft.com/office/drawing/2014/main" id="{5D62E1B7-A2A6-44E3-9DC0-733C4208749D}"/>
              </a:ext>
            </a:extLst>
          </p:cNvPr>
          <p:cNvSpPr>
            <a:spLocks noGrp="1"/>
          </p:cNvSpPr>
          <p:nvPr>
            <p:ph type="body" sz="half" idx="2"/>
          </p:nvPr>
        </p:nvSpPr>
        <p:spPr>
          <a:xfrm>
            <a:off x="722036" y="2214366"/>
            <a:ext cx="5478833" cy="4365873"/>
          </a:xfrm>
        </p:spPr>
        <p:txBody>
          <a:bodyPr vert="horz" lIns="91440" tIns="45720" rIns="91440" bIns="45720" rtlCol="0" anchor="t">
            <a:normAutofit/>
          </a:bodyPr>
          <a:lstStyle/>
          <a:p>
            <a:r>
              <a:rPr lang="en-US" sz="2000" err="1">
                <a:latin typeface="Times New Roman"/>
                <a:cs typeface="Times New Roman"/>
              </a:rPr>
              <a:t>rozgrywane</a:t>
            </a:r>
            <a:r>
              <a:rPr lang="en-US" sz="2000" dirty="0">
                <a:latin typeface="Times New Roman"/>
                <a:cs typeface="Times New Roman"/>
              </a:rPr>
              <a:t> co 4 </a:t>
            </a:r>
            <a:r>
              <a:rPr lang="en-US" sz="2000" err="1">
                <a:latin typeface="Times New Roman"/>
                <a:cs typeface="Times New Roman"/>
              </a:rPr>
              <a:t>lata</a:t>
            </a:r>
            <a:r>
              <a:rPr lang="en-US" sz="2000" dirty="0">
                <a:latin typeface="Times New Roman"/>
                <a:cs typeface="Times New Roman"/>
              </a:rPr>
              <a:t> </a:t>
            </a:r>
            <a:r>
              <a:rPr lang="en-US" sz="2000" err="1">
                <a:latin typeface="Times New Roman"/>
                <a:cs typeface="Times New Roman"/>
              </a:rPr>
              <a:t>zawody</a:t>
            </a:r>
            <a:r>
              <a:rPr lang="en-US" sz="2000" dirty="0">
                <a:latin typeface="Times New Roman"/>
                <a:cs typeface="Times New Roman"/>
              </a:rPr>
              <a:t> </a:t>
            </a:r>
            <a:r>
              <a:rPr lang="en-US" sz="2000" err="1">
                <a:latin typeface="Times New Roman"/>
                <a:cs typeface="Times New Roman"/>
              </a:rPr>
              <a:t>sportowe</a:t>
            </a:r>
            <a:r>
              <a:rPr lang="en-US" sz="2000" dirty="0">
                <a:latin typeface="Times New Roman"/>
                <a:cs typeface="Times New Roman"/>
              </a:rPr>
              <a:t>, w </a:t>
            </a:r>
            <a:r>
              <a:rPr lang="en-US" sz="2000" err="1">
                <a:latin typeface="Times New Roman"/>
                <a:cs typeface="Times New Roman"/>
              </a:rPr>
              <a:t>których</a:t>
            </a:r>
            <a:r>
              <a:rPr lang="en-US" sz="2000" dirty="0">
                <a:latin typeface="Times New Roman"/>
                <a:cs typeface="Times New Roman"/>
              </a:rPr>
              <a:t> </a:t>
            </a:r>
            <a:r>
              <a:rPr lang="en-US" sz="2000" err="1">
                <a:latin typeface="Times New Roman"/>
                <a:cs typeface="Times New Roman"/>
              </a:rPr>
              <a:t>uczestniczyć</a:t>
            </a:r>
            <a:r>
              <a:rPr lang="en-US" sz="2000" dirty="0">
                <a:latin typeface="Times New Roman"/>
                <a:cs typeface="Times New Roman"/>
              </a:rPr>
              <a:t> </a:t>
            </a:r>
            <a:r>
              <a:rPr lang="en-US" sz="2000" err="1">
                <a:latin typeface="Times New Roman"/>
                <a:cs typeface="Times New Roman"/>
              </a:rPr>
              <a:t>mogą</a:t>
            </a:r>
            <a:r>
              <a:rPr lang="en-US" sz="2000" dirty="0">
                <a:latin typeface="Times New Roman"/>
                <a:cs typeface="Times New Roman"/>
              </a:rPr>
              <a:t> </a:t>
            </a:r>
            <a:r>
              <a:rPr lang="en-US" sz="2000" err="1">
                <a:latin typeface="Times New Roman"/>
                <a:cs typeface="Times New Roman"/>
              </a:rPr>
              <a:t>wyłącznie</a:t>
            </a:r>
            <a:r>
              <a:rPr lang="en-US" sz="2000" dirty="0">
                <a:latin typeface="Times New Roman"/>
                <a:cs typeface="Times New Roman"/>
              </a:rPr>
              <a:t> </a:t>
            </a:r>
            <a:r>
              <a:rPr lang="en-US" sz="2000" err="1">
                <a:latin typeface="Times New Roman"/>
                <a:cs typeface="Times New Roman"/>
              </a:rPr>
              <a:t>osoby</a:t>
            </a:r>
            <a:r>
              <a:rPr lang="en-US" sz="2000" dirty="0">
                <a:latin typeface="Times New Roman"/>
                <a:cs typeface="Times New Roman"/>
              </a:rPr>
              <a:t> z </a:t>
            </a:r>
            <a:r>
              <a:rPr lang="en-US" sz="2000" err="1">
                <a:latin typeface="Times New Roman"/>
                <a:cs typeface="Times New Roman"/>
              </a:rPr>
              <a:t>ubytkiem</a:t>
            </a:r>
            <a:r>
              <a:rPr lang="en-US" sz="2000" dirty="0">
                <a:latin typeface="Times New Roman"/>
                <a:cs typeface="Times New Roman"/>
              </a:rPr>
              <a:t> </a:t>
            </a:r>
            <a:r>
              <a:rPr lang="en-US" sz="2000" err="1">
                <a:latin typeface="Times New Roman"/>
                <a:cs typeface="Times New Roman"/>
              </a:rPr>
              <a:t>słuchu</a:t>
            </a:r>
            <a:r>
              <a:rPr lang="en-US" sz="2000" dirty="0">
                <a:latin typeface="Times New Roman"/>
                <a:cs typeface="Times New Roman"/>
              </a:rPr>
              <a:t> </a:t>
            </a:r>
            <a:r>
              <a:rPr lang="en-US" sz="2000" err="1">
                <a:latin typeface="Times New Roman"/>
                <a:cs typeface="Times New Roman"/>
              </a:rPr>
              <a:t>nie</a:t>
            </a:r>
            <a:r>
              <a:rPr lang="en-US" sz="2000" dirty="0">
                <a:latin typeface="Times New Roman"/>
                <a:cs typeface="Times New Roman"/>
              </a:rPr>
              <a:t> </a:t>
            </a:r>
            <a:r>
              <a:rPr lang="en-US" sz="2000" err="1">
                <a:latin typeface="Times New Roman"/>
                <a:cs typeface="Times New Roman"/>
              </a:rPr>
              <a:t>mniejszym</a:t>
            </a:r>
            <a:r>
              <a:rPr lang="en-US" sz="2000" dirty="0">
                <a:latin typeface="Times New Roman"/>
                <a:cs typeface="Times New Roman"/>
              </a:rPr>
              <a:t> </a:t>
            </a:r>
            <a:r>
              <a:rPr lang="en-US" sz="2000" err="1">
                <a:latin typeface="Times New Roman"/>
                <a:cs typeface="Times New Roman"/>
              </a:rPr>
              <a:t>niż</a:t>
            </a:r>
            <a:r>
              <a:rPr lang="en-US" sz="2000" dirty="0">
                <a:latin typeface="Times New Roman"/>
                <a:cs typeface="Times New Roman"/>
              </a:rPr>
              <a:t> 55dB w </a:t>
            </a:r>
            <a:r>
              <a:rPr lang="en-US" sz="2000" err="1">
                <a:latin typeface="Times New Roman"/>
                <a:cs typeface="Times New Roman"/>
              </a:rPr>
              <a:t>uchu</a:t>
            </a:r>
            <a:r>
              <a:rPr lang="en-US" sz="2000" dirty="0">
                <a:latin typeface="Times New Roman"/>
                <a:cs typeface="Times New Roman"/>
              </a:rPr>
              <a:t> z </a:t>
            </a:r>
            <a:r>
              <a:rPr lang="en-US" sz="2000" err="1">
                <a:latin typeface="Times New Roman"/>
                <a:cs typeface="Times New Roman"/>
              </a:rPr>
              <a:t>mniejszą</a:t>
            </a:r>
            <a:r>
              <a:rPr lang="en-US" sz="2000" dirty="0">
                <a:latin typeface="Times New Roman"/>
                <a:cs typeface="Times New Roman"/>
              </a:rPr>
              <a:t> </a:t>
            </a:r>
            <a:r>
              <a:rPr lang="en-US" sz="2000" err="1">
                <a:latin typeface="Times New Roman"/>
                <a:cs typeface="Times New Roman"/>
              </a:rPr>
              <a:t>dysfunkcją</a:t>
            </a:r>
            <a:r>
              <a:rPr lang="en-US" sz="2000" dirty="0">
                <a:latin typeface="Times New Roman"/>
                <a:cs typeface="Times New Roman"/>
              </a:rPr>
              <a:t> </a:t>
            </a:r>
            <a:r>
              <a:rPr lang="en-US" sz="2000" err="1">
                <a:latin typeface="Times New Roman"/>
                <a:cs typeface="Times New Roman"/>
              </a:rPr>
              <a:t>narządu</a:t>
            </a:r>
            <a:r>
              <a:rPr lang="en-US" sz="2000" dirty="0">
                <a:latin typeface="Times New Roman"/>
                <a:cs typeface="Times New Roman"/>
              </a:rPr>
              <a:t> </a:t>
            </a:r>
            <a:r>
              <a:rPr lang="en-US" sz="2000" err="1">
                <a:latin typeface="Times New Roman"/>
                <a:cs typeface="Times New Roman"/>
              </a:rPr>
              <a:t>słuchu</a:t>
            </a:r>
            <a:r>
              <a:rPr lang="en-US" sz="2000" dirty="0">
                <a:latin typeface="Times New Roman"/>
                <a:cs typeface="Times New Roman"/>
              </a:rPr>
              <a:t>. </a:t>
            </a:r>
            <a:r>
              <a:rPr lang="en-US" sz="2000" err="1">
                <a:latin typeface="Times New Roman"/>
                <a:cs typeface="Times New Roman"/>
              </a:rPr>
              <a:t>Warunkiem</a:t>
            </a:r>
            <a:r>
              <a:rPr lang="en-US" sz="2000" dirty="0">
                <a:latin typeface="Times New Roman"/>
                <a:cs typeface="Times New Roman"/>
              </a:rPr>
              <a:t> </a:t>
            </a:r>
            <a:r>
              <a:rPr lang="en-US" sz="2000" err="1">
                <a:latin typeface="Times New Roman"/>
                <a:cs typeface="Times New Roman"/>
              </a:rPr>
              <a:t>udziału</a:t>
            </a:r>
            <a:r>
              <a:rPr lang="en-US" sz="2000" dirty="0">
                <a:latin typeface="Times New Roman"/>
                <a:cs typeface="Times New Roman"/>
              </a:rPr>
              <a:t> w </a:t>
            </a:r>
            <a:r>
              <a:rPr lang="en-US" sz="2000" err="1">
                <a:latin typeface="Times New Roman"/>
                <a:cs typeface="Times New Roman"/>
              </a:rPr>
              <a:t>zawodach</a:t>
            </a:r>
            <a:r>
              <a:rPr lang="en-US" sz="2000" dirty="0">
                <a:latin typeface="Times New Roman"/>
                <a:cs typeface="Times New Roman"/>
              </a:rPr>
              <a:t> jest </a:t>
            </a:r>
            <a:r>
              <a:rPr lang="en-US" sz="2000" err="1">
                <a:latin typeface="Times New Roman"/>
                <a:cs typeface="Times New Roman"/>
              </a:rPr>
              <a:t>dostarczenie</a:t>
            </a:r>
            <a:r>
              <a:rPr lang="en-US" sz="2000" dirty="0">
                <a:latin typeface="Times New Roman"/>
                <a:cs typeface="Times New Roman"/>
              </a:rPr>
              <a:t> </a:t>
            </a:r>
            <a:r>
              <a:rPr lang="en-US" sz="2000" err="1">
                <a:latin typeface="Times New Roman"/>
                <a:cs typeface="Times New Roman"/>
              </a:rPr>
              <a:t>audiogramu</a:t>
            </a:r>
            <a:r>
              <a:rPr lang="en-US" sz="2000" dirty="0">
                <a:latin typeface="Times New Roman"/>
                <a:cs typeface="Times New Roman"/>
              </a:rPr>
              <a:t> </a:t>
            </a:r>
            <a:r>
              <a:rPr lang="en-US" sz="2000" err="1">
                <a:latin typeface="Times New Roman"/>
                <a:cs typeface="Times New Roman"/>
              </a:rPr>
              <a:t>sportowca</a:t>
            </a:r>
            <a:r>
              <a:rPr lang="en-US" sz="2000" dirty="0">
                <a:latin typeface="Times New Roman"/>
                <a:cs typeface="Times New Roman"/>
              </a:rPr>
              <a:t>. W </a:t>
            </a:r>
            <a:r>
              <a:rPr lang="en-US" sz="2000" err="1">
                <a:latin typeface="Times New Roman"/>
                <a:cs typeface="Times New Roman"/>
              </a:rPr>
              <a:t>czasie</a:t>
            </a:r>
            <a:r>
              <a:rPr lang="en-US" sz="2000" dirty="0">
                <a:latin typeface="Times New Roman"/>
                <a:cs typeface="Times New Roman"/>
              </a:rPr>
              <a:t> </a:t>
            </a:r>
            <a:r>
              <a:rPr lang="en-US" sz="2000" err="1">
                <a:latin typeface="Times New Roman"/>
                <a:cs typeface="Times New Roman"/>
              </a:rPr>
              <a:t>zawodów</a:t>
            </a:r>
            <a:r>
              <a:rPr lang="en-US" sz="2000" dirty="0">
                <a:latin typeface="Times New Roman"/>
                <a:cs typeface="Times New Roman"/>
              </a:rPr>
              <a:t> </a:t>
            </a:r>
            <a:r>
              <a:rPr lang="en-US" sz="2000" err="1">
                <a:latin typeface="Times New Roman"/>
                <a:cs typeface="Times New Roman"/>
              </a:rPr>
              <a:t>zabronione</a:t>
            </a:r>
            <a:r>
              <a:rPr lang="en-US" sz="2000" dirty="0">
                <a:latin typeface="Times New Roman"/>
                <a:cs typeface="Times New Roman"/>
              </a:rPr>
              <a:t> jest </a:t>
            </a:r>
            <a:r>
              <a:rPr lang="en-US" sz="2000" err="1">
                <a:latin typeface="Times New Roman"/>
                <a:cs typeface="Times New Roman"/>
              </a:rPr>
              <a:t>korzystanie</a:t>
            </a:r>
            <a:r>
              <a:rPr lang="en-US" sz="2000" dirty="0">
                <a:latin typeface="Times New Roman"/>
                <a:cs typeface="Times New Roman"/>
              </a:rPr>
              <a:t> z </a:t>
            </a:r>
            <a:r>
              <a:rPr lang="en-US" sz="2000" err="1">
                <a:latin typeface="Times New Roman"/>
                <a:cs typeface="Times New Roman"/>
              </a:rPr>
              <a:t>aparatów</a:t>
            </a:r>
            <a:r>
              <a:rPr lang="en-US" sz="2000" dirty="0">
                <a:latin typeface="Times New Roman"/>
                <a:cs typeface="Times New Roman"/>
              </a:rPr>
              <a:t> </a:t>
            </a:r>
            <a:r>
              <a:rPr lang="en-US" sz="2000" err="1">
                <a:latin typeface="Times New Roman"/>
                <a:cs typeface="Times New Roman"/>
              </a:rPr>
              <a:t>lub</a:t>
            </a:r>
            <a:r>
              <a:rPr lang="en-US" sz="2000" dirty="0">
                <a:latin typeface="Times New Roman"/>
                <a:cs typeface="Times New Roman"/>
              </a:rPr>
              <a:t> </a:t>
            </a:r>
            <a:r>
              <a:rPr lang="en-US" sz="2000" err="1">
                <a:latin typeface="Times New Roman"/>
                <a:cs typeface="Times New Roman"/>
              </a:rPr>
              <a:t>implantów</a:t>
            </a:r>
            <a:r>
              <a:rPr lang="en-US" sz="2000" dirty="0">
                <a:latin typeface="Times New Roman"/>
                <a:cs typeface="Times New Roman"/>
              </a:rPr>
              <a:t> </a:t>
            </a:r>
            <a:r>
              <a:rPr lang="en-US" sz="2000" err="1">
                <a:latin typeface="Times New Roman"/>
                <a:cs typeface="Times New Roman"/>
              </a:rPr>
              <a:t>słuchowych</a:t>
            </a:r>
            <a:r>
              <a:rPr lang="en-US" sz="2000" dirty="0">
                <a:latin typeface="Times New Roman"/>
                <a:cs typeface="Times New Roman"/>
              </a:rPr>
              <a:t>.</a:t>
            </a:r>
            <a:endParaRPr lang="en-US" sz="2000" dirty="0" err="1">
              <a:latin typeface="Times New Roman"/>
              <a:cs typeface="Times New Roman"/>
            </a:endParaRPr>
          </a:p>
        </p:txBody>
      </p:sp>
      <p:sp>
        <p:nvSpPr>
          <p:cNvPr id="10"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330B6AC-E6AB-45E4-A303-C8DE90EB2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braz 5" descr="Obraz zawierający rysunek&#10;&#10;Opis wygenerowany przy bardzo wysokim poziomie pewności">
            <a:extLst>
              <a:ext uri="{FF2B5EF4-FFF2-40B4-BE49-F238E27FC236}">
                <a16:creationId xmlns:a16="http://schemas.microsoft.com/office/drawing/2014/main" id="{6C0C60A2-EBB8-4E34-8392-B87DC0EB6796}"/>
              </a:ext>
            </a:extLst>
          </p:cNvPr>
          <p:cNvPicPr>
            <a:picLocks noGrp="1" noChangeAspect="1"/>
          </p:cNvPicPr>
          <p:nvPr>
            <p:ph idx="1"/>
          </p:nvPr>
        </p:nvPicPr>
        <p:blipFill>
          <a:blip r:embed="rId2"/>
          <a:stretch>
            <a:fillRect/>
          </a:stretch>
        </p:blipFill>
        <p:spPr>
          <a:xfrm>
            <a:off x="7924800" y="1957050"/>
            <a:ext cx="3945463" cy="3945463"/>
          </a:xfrm>
          <a:prstGeom prst="rect">
            <a:avLst/>
          </a:prstGeom>
        </p:spPr>
      </p:pic>
    </p:spTree>
    <p:extLst>
      <p:ext uri="{BB962C8B-B14F-4D97-AF65-F5344CB8AC3E}">
        <p14:creationId xmlns:p14="http://schemas.microsoft.com/office/powerpoint/2010/main" val="4098087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descr="Obraz zawierający osoba, zewnętrzne, trzymający, mężczyzna&#10;&#10;Opis wygenerowany przy bardzo wysokim poziomie pewności">
            <a:extLst>
              <a:ext uri="{FF2B5EF4-FFF2-40B4-BE49-F238E27FC236}">
                <a16:creationId xmlns:a16="http://schemas.microsoft.com/office/drawing/2014/main" id="{ED4F082E-46AE-4EBD-9661-72CAC571F732}"/>
              </a:ext>
            </a:extLst>
          </p:cNvPr>
          <p:cNvPicPr>
            <a:picLocks noChangeAspect="1"/>
          </p:cNvPicPr>
          <p:nvPr/>
        </p:nvPicPr>
        <p:blipFill rotWithShape="1">
          <a:blip r:embed="rId2"/>
          <a:srcRect r="-2" b="18151"/>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Obraz 4" descr="Obraz zawierający stół, kubek, siedzi&#10;&#10;Opis wygenerowany przy bardzo wysokim poziomie pewności">
            <a:extLst>
              <a:ext uri="{FF2B5EF4-FFF2-40B4-BE49-F238E27FC236}">
                <a16:creationId xmlns:a16="http://schemas.microsoft.com/office/drawing/2014/main" id="{D5A30BBF-F1E0-4396-9DFB-2462F10293AB}"/>
              </a:ext>
            </a:extLst>
          </p:cNvPr>
          <p:cNvPicPr>
            <a:picLocks noGrp="1" noChangeAspect="1"/>
          </p:cNvPicPr>
          <p:nvPr>
            <p:ph idx="1"/>
          </p:nvPr>
        </p:nvPicPr>
        <p:blipFill rotWithShape="1">
          <a:blip r:embed="rId3"/>
          <a:srcRect t="1421" r="-2" b="15996"/>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2" name="Freeform: Shape 11">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CB381923-A9FC-491D-A436-6C824BAB52E5}"/>
              </a:ext>
            </a:extLst>
          </p:cNvPr>
          <p:cNvSpPr>
            <a:spLocks noGrp="1"/>
          </p:cNvSpPr>
          <p:nvPr>
            <p:ph type="title"/>
          </p:nvPr>
        </p:nvSpPr>
        <p:spPr>
          <a:xfrm>
            <a:off x="438912" y="1524659"/>
            <a:ext cx="5019074" cy="2774088"/>
          </a:xfrm>
        </p:spPr>
        <p:txBody>
          <a:bodyPr vert="horz" lIns="91440" tIns="45720" rIns="91440" bIns="45720" rtlCol="0" anchor="b">
            <a:normAutofit/>
          </a:bodyPr>
          <a:lstStyle/>
          <a:p>
            <a:r>
              <a:rPr lang="en-US" sz="5400" kern="1200" dirty="0" err="1">
                <a:latin typeface="Times New Roman"/>
                <a:cs typeface="Times New Roman"/>
              </a:rPr>
              <a:t>Nagrody</a:t>
            </a:r>
            <a:r>
              <a:rPr lang="en-US" sz="5400" kern="1200" dirty="0">
                <a:latin typeface="Times New Roman"/>
                <a:cs typeface="Times New Roman"/>
              </a:rPr>
              <a:t> </a:t>
            </a:r>
            <a:r>
              <a:rPr lang="en-US" sz="5400" dirty="0">
                <a:latin typeface="Times New Roman"/>
                <a:cs typeface="Times New Roman"/>
              </a:rPr>
              <a:t>- </a:t>
            </a:r>
            <a:r>
              <a:rPr lang="en-US" sz="5400" dirty="0" err="1">
                <a:latin typeface="Times New Roman"/>
                <a:cs typeface="Times New Roman"/>
              </a:rPr>
              <a:t>medale</a:t>
            </a:r>
            <a:r>
              <a:rPr lang="en-US" sz="5400" dirty="0">
                <a:latin typeface="Times New Roman"/>
                <a:cs typeface="Times New Roman"/>
              </a:rPr>
              <a:t> </a:t>
            </a:r>
            <a:r>
              <a:rPr lang="en-US" sz="5400" dirty="0" err="1">
                <a:latin typeface="Times New Roman"/>
                <a:cs typeface="Times New Roman"/>
              </a:rPr>
              <a:t>olimpijskie</a:t>
            </a:r>
            <a:endParaRPr lang="en-US" sz="5400" kern="1200">
              <a:latin typeface="Times New Roman"/>
              <a:cs typeface="Times New Roman"/>
            </a:endParaRPr>
          </a:p>
        </p:txBody>
      </p:sp>
      <p:sp>
        <p:nvSpPr>
          <p:cNvPr id="16" name="Rectangle 15">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18" name="Rectangle 17">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842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9B7DEDE-120D-4343-BC31-344C2F34D6DA}"/>
              </a:ext>
            </a:extLst>
          </p:cNvPr>
          <p:cNvSpPr>
            <a:spLocks noGrp="1"/>
          </p:cNvSpPr>
          <p:nvPr>
            <p:ph type="title"/>
          </p:nvPr>
        </p:nvSpPr>
        <p:spPr>
          <a:xfrm>
            <a:off x="414440" y="343000"/>
            <a:ext cx="4036334" cy="2387600"/>
          </a:xfrm>
        </p:spPr>
        <p:txBody>
          <a:bodyPr vert="horz" lIns="91440" tIns="45720" rIns="91440" bIns="45720" rtlCol="0" anchor="t">
            <a:normAutofit/>
          </a:bodyPr>
          <a:lstStyle/>
          <a:p>
            <a:r>
              <a:rPr lang="en-US" sz="5400"/>
              <a:t>Następne IO </a:t>
            </a:r>
          </a:p>
        </p:txBody>
      </p:sp>
      <p:grpSp>
        <p:nvGrpSpPr>
          <p:cNvPr id="16" name="Group 1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pomieszczenie&#10;&#10;Opis wygenerowany przy bardzo wysokim poziomie pewności">
            <a:extLst>
              <a:ext uri="{FF2B5EF4-FFF2-40B4-BE49-F238E27FC236}">
                <a16:creationId xmlns:a16="http://schemas.microsoft.com/office/drawing/2014/main" id="{0534AAFC-39B8-4082-A8BA-196DE590F7FA}"/>
              </a:ext>
            </a:extLst>
          </p:cNvPr>
          <p:cNvPicPr>
            <a:picLocks noGrp="1" noChangeAspect="1"/>
          </p:cNvPicPr>
          <p:nvPr>
            <p:ph idx="1"/>
          </p:nvPr>
        </p:nvPicPr>
        <p:blipFill rotWithShape="1">
          <a:blip r:embed="rId2"/>
          <a:srcRect b="1268"/>
          <a:stretch/>
        </p:blipFill>
        <p:spPr>
          <a:xfrm>
            <a:off x="5922492" y="666728"/>
            <a:ext cx="5536001" cy="5465791"/>
          </a:xfrm>
          <a:prstGeom prst="rect">
            <a:avLst/>
          </a:prstGeom>
        </p:spPr>
      </p:pic>
      <p:sp>
        <p:nvSpPr>
          <p:cNvPr id="5" name="pole tekstowe 4">
            <a:extLst>
              <a:ext uri="{FF2B5EF4-FFF2-40B4-BE49-F238E27FC236}">
                <a16:creationId xmlns:a16="http://schemas.microsoft.com/office/drawing/2014/main" id="{8E783090-7916-4F25-8AB5-DD9A11647625}"/>
              </a:ext>
            </a:extLst>
          </p:cNvPr>
          <p:cNvSpPr txBox="1"/>
          <p:nvPr/>
        </p:nvSpPr>
        <p:spPr>
          <a:xfrm>
            <a:off x="903963" y="2657606"/>
            <a:ext cx="47891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Times New Roman"/>
                <a:cs typeface="Times New Roman"/>
              </a:rPr>
              <a:t>Nowy termin tegorocznych igrzysk olimpijskich w Tokio, odłożonych z powodu pandemii koronawirusa, to będzie 23 lipca - 8 sierpnia 2021, a igrzyska paraolimpijskie odbędą się w dniach 24 sierpnia - 5 września przyszłego roku.</a:t>
            </a:r>
          </a:p>
          <a:p>
            <a:endParaRPr lang="en-US" b="1" dirty="0">
              <a:cs typeface="Calibri"/>
            </a:endParaRPr>
          </a:p>
        </p:txBody>
      </p:sp>
    </p:spTree>
    <p:extLst>
      <p:ext uri="{BB962C8B-B14F-4D97-AF65-F5344CB8AC3E}">
        <p14:creationId xmlns:p14="http://schemas.microsoft.com/office/powerpoint/2010/main" val="4247684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5" descr="Obraz zawierający stół, duży, biały, łóżko&#10;&#10;Opis wygenerowany przy bardzo wysokim poziomie pewności">
            <a:extLst>
              <a:ext uri="{FF2B5EF4-FFF2-40B4-BE49-F238E27FC236}">
                <a16:creationId xmlns:a16="http://schemas.microsoft.com/office/drawing/2014/main" id="{E0E775EB-07AA-4F3C-BEF2-58C5DEFEE459}"/>
              </a:ext>
            </a:extLst>
          </p:cNvPr>
          <p:cNvPicPr>
            <a:picLocks noGrp="1" noChangeAspect="1"/>
          </p:cNvPicPr>
          <p:nvPr>
            <p:ph sz="half" idx="2"/>
          </p:nvPr>
        </p:nvPicPr>
        <p:blipFill rotWithShape="1">
          <a:blip r:embed="rId2">
            <a:alphaModFix amt="35000"/>
          </a:blip>
          <a:srcRect l="2193" r="-1" b="-1"/>
          <a:stretch/>
        </p:blipFill>
        <p:spPr>
          <a:xfrm>
            <a:off x="-1" y="-30"/>
            <a:ext cx="12192000" cy="6855958"/>
          </a:xfrm>
          <a:prstGeom prst="rect">
            <a:avLst/>
          </a:prstGeom>
        </p:spPr>
      </p:pic>
      <p:sp>
        <p:nvSpPr>
          <p:cNvPr id="2" name="Tytuł 1">
            <a:extLst>
              <a:ext uri="{FF2B5EF4-FFF2-40B4-BE49-F238E27FC236}">
                <a16:creationId xmlns:a16="http://schemas.microsoft.com/office/drawing/2014/main" id="{00296E7D-43D1-48E3-9E1C-BD878F684012}"/>
              </a:ext>
            </a:extLst>
          </p:cNvPr>
          <p:cNvSpPr>
            <a:spLocks noGrp="1"/>
          </p:cNvSpPr>
          <p:nvPr>
            <p:ph type="title"/>
          </p:nvPr>
        </p:nvSpPr>
        <p:spPr>
          <a:xfrm>
            <a:off x="643468" y="3320859"/>
            <a:ext cx="4666470" cy="2076333"/>
          </a:xfrm>
        </p:spPr>
        <p:txBody>
          <a:bodyPr vert="horz" lIns="91440" tIns="45720" rIns="91440" bIns="45720" rtlCol="0" anchor="t">
            <a:normAutofit/>
          </a:bodyPr>
          <a:lstStyle/>
          <a:p>
            <a:r>
              <a:rPr lang="en-US" sz="4800" kern="1200" dirty="0" err="1">
                <a:latin typeface="Times New Roman"/>
                <a:cs typeface="Times New Roman"/>
              </a:rPr>
              <a:t>Koniec</a:t>
            </a:r>
            <a:endParaRPr lang="en-US" sz="4800" kern="1200">
              <a:latin typeface="Times New Roman"/>
              <a:cs typeface="Times New Roman"/>
            </a:endParaRPr>
          </a:p>
        </p:txBody>
      </p:sp>
      <p:sp>
        <p:nvSpPr>
          <p:cNvPr id="16" name="Freeform: Shape 15">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Obraz 6" descr="Obraz zawierający stół, siedzi, rower, metal&#10;&#10;Opis wygenerowany przy bardzo wysokim poziomie pewności">
            <a:extLst>
              <a:ext uri="{FF2B5EF4-FFF2-40B4-BE49-F238E27FC236}">
                <a16:creationId xmlns:a16="http://schemas.microsoft.com/office/drawing/2014/main" id="{3DC03487-F256-408E-BB9C-E0B982060670}"/>
              </a:ext>
            </a:extLst>
          </p:cNvPr>
          <p:cNvPicPr>
            <a:picLocks noGrp="1" noChangeAspect="1"/>
          </p:cNvPicPr>
          <p:nvPr>
            <p:ph sz="half" idx="1"/>
          </p:nvPr>
        </p:nvPicPr>
        <p:blipFill rotWithShape="1">
          <a:blip r:embed="rId3"/>
          <a:srcRect l="25974" r="26864"/>
          <a:stretch/>
        </p:blipFill>
        <p:spPr>
          <a:xfrm>
            <a:off x="6021086" y="544804"/>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422844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661080A-BC5A-4E87-B645-1315EB79E269}"/>
              </a:ext>
            </a:extLst>
          </p:cNvPr>
          <p:cNvSpPr>
            <a:spLocks noGrp="1"/>
          </p:cNvSpPr>
          <p:nvPr>
            <p:ph type="title"/>
          </p:nvPr>
        </p:nvSpPr>
        <p:spPr>
          <a:xfrm>
            <a:off x="838200" y="631825"/>
            <a:ext cx="10515600" cy="1325563"/>
          </a:xfrm>
        </p:spPr>
        <p:txBody>
          <a:bodyPr>
            <a:normAutofit/>
          </a:bodyPr>
          <a:lstStyle/>
          <a:p>
            <a:pPr algn="ctr"/>
            <a:r>
              <a:rPr lang="pl-PL">
                <a:cs typeface="Calibri Light"/>
              </a:rPr>
              <a:t>Źródła:</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F27DACB4-7802-47BD-A108-D5AA972F27F1}"/>
              </a:ext>
            </a:extLst>
          </p:cNvPr>
          <p:cNvSpPr>
            <a:spLocks noGrp="1"/>
          </p:cNvSpPr>
          <p:nvPr>
            <p:ph idx="1"/>
          </p:nvPr>
        </p:nvSpPr>
        <p:spPr>
          <a:xfrm>
            <a:off x="838200" y="2269173"/>
            <a:ext cx="10515600" cy="3659988"/>
          </a:xfrm>
        </p:spPr>
        <p:txBody>
          <a:bodyPr vert="horz" lIns="91440" tIns="45720" rIns="91440" bIns="45720" rtlCol="0">
            <a:normAutofit/>
          </a:bodyPr>
          <a:lstStyle/>
          <a:p>
            <a:pPr marL="0" indent="0">
              <a:buNone/>
            </a:pPr>
            <a:r>
              <a:rPr lang="pl-PL" sz="2400">
                <a:ea typeface="+mn-lt"/>
                <a:cs typeface="+mn-lt"/>
                <a:hlinkClick r:id="rId2"/>
              </a:rPr>
              <a:t>https://pl.wikipedia.org/wiki/Igrzyska_paraolimpijskie</a:t>
            </a:r>
          </a:p>
          <a:p>
            <a:pPr marL="0" indent="0">
              <a:buNone/>
            </a:pPr>
            <a:r>
              <a:rPr lang="pl-PL" sz="2400">
                <a:ea typeface="+mn-lt"/>
                <a:cs typeface="+mn-lt"/>
                <a:hlinkClick r:id="rId3"/>
              </a:rPr>
              <a:t>https://pl.wikipedia.org/wiki/Igrzyska_olimpijskie_nies%C5%82ysz%C4%85cych</a:t>
            </a:r>
          </a:p>
          <a:p>
            <a:pPr marL="0" indent="0">
              <a:buNone/>
            </a:pPr>
            <a:r>
              <a:rPr lang="pl-PL" sz="2400">
                <a:ea typeface="+mn-lt"/>
                <a:cs typeface="+mn-lt"/>
                <a:hlinkClick r:id="rId4"/>
              </a:rPr>
              <a:t>https://pl.wikipedia.org/wiki/Igrzyska_olimpijskie</a:t>
            </a:r>
          </a:p>
          <a:p>
            <a:pPr marL="0" indent="0">
              <a:buNone/>
            </a:pPr>
            <a:r>
              <a:rPr lang="pl-PL" sz="2400">
                <a:ea typeface="+mn-lt"/>
                <a:cs typeface="+mn-lt"/>
                <a:hlinkClick r:id="rId5"/>
              </a:rPr>
              <a:t>https://www.olimpijski.pl/pl/80,wybor-gospodarza-igrzysk.html</a:t>
            </a:r>
          </a:p>
          <a:p>
            <a:pPr marL="0" indent="0">
              <a:buNone/>
            </a:pPr>
            <a:r>
              <a:rPr lang="pl-PL" sz="2400">
                <a:ea typeface="+mn-lt"/>
                <a:cs typeface="+mn-lt"/>
                <a:hlinkClick r:id="rId6"/>
              </a:rPr>
              <a:t>https://www.ef.pl/blog/language/24-faktow-o-olimpiadzie-ktore-moga-cie-zaskoczyc/</a:t>
            </a:r>
            <a:endParaRPr lang="pl-PL" sz="2400"/>
          </a:p>
        </p:txBody>
      </p:sp>
    </p:spTree>
    <p:extLst>
      <p:ext uri="{BB962C8B-B14F-4D97-AF65-F5344CB8AC3E}">
        <p14:creationId xmlns:p14="http://schemas.microsoft.com/office/powerpoint/2010/main" val="57885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1AE12DF-26BD-470D-B573-90BB1774D4C8}"/>
              </a:ext>
            </a:extLst>
          </p:cNvPr>
          <p:cNvSpPr>
            <a:spLocks noGrp="1"/>
          </p:cNvSpPr>
          <p:nvPr>
            <p:ph type="title"/>
          </p:nvPr>
        </p:nvSpPr>
        <p:spPr>
          <a:xfrm>
            <a:off x="479016" y="1095845"/>
            <a:ext cx="3200400" cy="4461163"/>
          </a:xfrm>
        </p:spPr>
        <p:txBody>
          <a:bodyPr>
            <a:normAutofit/>
          </a:bodyPr>
          <a:lstStyle/>
          <a:p>
            <a:r>
              <a:rPr lang="pl-PL">
                <a:solidFill>
                  <a:srgbClr val="FFFFFF"/>
                </a:solidFill>
                <a:latin typeface="Times New Roman"/>
                <a:cs typeface="Calibri Light"/>
              </a:rPr>
              <a:t>Historia </a:t>
            </a:r>
            <a:br>
              <a:rPr lang="pl-PL" dirty="0">
                <a:latin typeface="Times New Roman"/>
                <a:cs typeface="Calibri Light"/>
              </a:rPr>
            </a:br>
            <a:r>
              <a:rPr lang="pl-PL">
                <a:solidFill>
                  <a:srgbClr val="FFFFFF"/>
                </a:solidFill>
                <a:latin typeface="Times New Roman"/>
                <a:cs typeface="Calibri Light"/>
              </a:rPr>
              <a:t>Igrzysk</a:t>
            </a:r>
            <a:br>
              <a:rPr lang="pl-PL" dirty="0">
                <a:latin typeface="Times New Roman"/>
                <a:cs typeface="Calibri Light"/>
              </a:rPr>
            </a:br>
            <a:r>
              <a:rPr lang="pl-PL">
                <a:solidFill>
                  <a:srgbClr val="FFFFFF"/>
                </a:solidFill>
                <a:latin typeface="Times New Roman"/>
                <a:cs typeface="Calibri Light"/>
              </a:rPr>
              <a:t>Olimpijskich</a:t>
            </a:r>
          </a:p>
        </p:txBody>
      </p:sp>
      <p:sp>
        <p:nvSpPr>
          <p:cNvPr id="17"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B3A3A0B2-BEC3-40B9-8C23-A6A44E6FB5D7}"/>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pl-PL" sz="2200" b="1" dirty="0">
                <a:latin typeface="Times New Roman"/>
                <a:ea typeface="+mn-lt"/>
                <a:cs typeface="+mn-lt"/>
              </a:rPr>
              <a:t>Igrzyska olimpijskie</a:t>
            </a:r>
            <a:r>
              <a:rPr lang="pl-PL" sz="2200" dirty="0">
                <a:latin typeface="Times New Roman"/>
                <a:ea typeface="+mn-lt"/>
                <a:cs typeface="+mn-lt"/>
              </a:rPr>
              <a:t> – najstarsza i zarazem największa międzynarodowa impreza sportowa organizowana co 2 lata (na przemian letnie i zimowe) w różnych krajach, pod hasłem szlachetnego współzawodnictwa i braterstwa wszystkich narodów Międzynarodowego Komitetu Olimpijskiego.</a:t>
            </a:r>
          </a:p>
          <a:p>
            <a:endParaRPr lang="pl-PL" sz="2200" dirty="0">
              <a:latin typeface="Times New Roman"/>
              <a:ea typeface="+mn-lt"/>
              <a:cs typeface="+mn-lt"/>
            </a:endParaRPr>
          </a:p>
          <a:p>
            <a:r>
              <a:rPr lang="pl-PL" sz="2200" dirty="0">
                <a:latin typeface="Times New Roman"/>
                <a:ea typeface="+mn-lt"/>
                <a:cs typeface="+mn-lt"/>
              </a:rPr>
              <a:t>Nowożytne letnie igrzyska olimpijskie rozgrywane są od 1896 r. (Ateny), zaś zimowe od 1924 r. (Chamonix). Nawiązują one do głębokich tradycji antycznych igrzysk olimpijskich. Zdecydowana większość zawodników traktuje igrzyska olimpijskie jako najważniejsze zawody sportowe, a złoty medal olimpijski, jako najcenniejsze i najbardziej wyczekiwane trofeum.</a:t>
            </a:r>
            <a:endParaRPr lang="pl-PL" sz="2200" dirty="0">
              <a:latin typeface="Times New Roman"/>
              <a:cs typeface="Calibri"/>
            </a:endParaRPr>
          </a:p>
        </p:txBody>
      </p:sp>
    </p:spTree>
    <p:extLst>
      <p:ext uri="{BB962C8B-B14F-4D97-AF65-F5344CB8AC3E}">
        <p14:creationId xmlns:p14="http://schemas.microsoft.com/office/powerpoint/2010/main" val="270266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0" name="Freeform: Shape 26">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28">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ytuł 16">
            <a:extLst>
              <a:ext uri="{FF2B5EF4-FFF2-40B4-BE49-F238E27FC236}">
                <a16:creationId xmlns:a16="http://schemas.microsoft.com/office/drawing/2014/main" id="{F01385CE-3FED-400A-8F73-E6D23D9455D4}"/>
              </a:ext>
            </a:extLst>
          </p:cNvPr>
          <p:cNvSpPr>
            <a:spLocks noGrp="1"/>
          </p:cNvSpPr>
          <p:nvPr>
            <p:ph type="title" idx="4294967295"/>
          </p:nvPr>
        </p:nvSpPr>
        <p:spPr>
          <a:xfrm>
            <a:off x="750242" y="632990"/>
            <a:ext cx="4062643" cy="1043409"/>
          </a:xfrm>
        </p:spPr>
        <p:txBody>
          <a:bodyPr vert="horz" lIns="91440" tIns="45720" rIns="91440" bIns="45720" rtlCol="0" anchor="ctr">
            <a:normAutofit fontScale="90000"/>
          </a:bodyPr>
          <a:lstStyle/>
          <a:p>
            <a:r>
              <a:rPr lang="en-US" sz="3300" kern="1200">
                <a:latin typeface="Times New Roman"/>
                <a:cs typeface="Times New Roman"/>
              </a:rPr>
              <a:t>Symbole</a:t>
            </a:r>
            <a:r>
              <a:rPr lang="en-US" sz="3300">
                <a:latin typeface="Times New Roman"/>
                <a:cs typeface="Times New Roman"/>
              </a:rPr>
              <a:t> igrzysk olimpijskich nowożytnych</a:t>
            </a:r>
            <a:endParaRPr lang="en-US" sz="3300" kern="1200">
              <a:latin typeface="Times New Roman"/>
              <a:cs typeface="Times New Roman"/>
            </a:endParaRPr>
          </a:p>
        </p:txBody>
      </p:sp>
      <p:sp>
        <p:nvSpPr>
          <p:cNvPr id="15" name="pole tekstowe 14">
            <a:extLst>
              <a:ext uri="{FF2B5EF4-FFF2-40B4-BE49-F238E27FC236}">
                <a16:creationId xmlns:a16="http://schemas.microsoft.com/office/drawing/2014/main" id="{79A09272-FFE1-492C-8DA5-77D631E975EC}"/>
              </a:ext>
            </a:extLst>
          </p:cNvPr>
          <p:cNvSpPr txBox="1"/>
          <p:nvPr/>
        </p:nvSpPr>
        <p:spPr>
          <a:xfrm>
            <a:off x="518474" y="3830728"/>
            <a:ext cx="4064409" cy="275408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57150" indent="-228600">
              <a:lnSpc>
                <a:spcPct val="90000"/>
              </a:lnSpc>
              <a:spcBef>
                <a:spcPct val="0"/>
              </a:spcBef>
              <a:spcAft>
                <a:spcPts val="600"/>
              </a:spcAft>
              <a:buFont typeface="Arial" panose="020B0604020202020204" pitchFamily="34" charset="0"/>
              <a:buChar char="•"/>
            </a:pPr>
            <a:r>
              <a:rPr lang="en-US" err="1">
                <a:latin typeface="Times New Roman"/>
                <a:cs typeface="Times New Roman"/>
              </a:rPr>
              <a:t>Koła</a:t>
            </a:r>
            <a:r>
              <a:rPr lang="en-US" dirty="0">
                <a:latin typeface="Times New Roman"/>
                <a:cs typeface="Times New Roman"/>
              </a:rPr>
              <a:t> </a:t>
            </a:r>
            <a:r>
              <a:rPr lang="en-US" err="1">
                <a:latin typeface="Times New Roman"/>
                <a:cs typeface="Times New Roman"/>
              </a:rPr>
              <a:t>symbolizują</a:t>
            </a:r>
            <a:r>
              <a:rPr lang="en-US" dirty="0">
                <a:latin typeface="Times New Roman"/>
                <a:cs typeface="Times New Roman"/>
              </a:rPr>
              <a:t> </a:t>
            </a:r>
            <a:r>
              <a:rPr lang="en-US" err="1">
                <a:latin typeface="Times New Roman"/>
                <a:cs typeface="Times New Roman"/>
              </a:rPr>
              <a:t>pokój</a:t>
            </a:r>
            <a:r>
              <a:rPr lang="en-US" dirty="0">
                <a:latin typeface="Times New Roman"/>
                <a:cs typeface="Times New Roman"/>
              </a:rPr>
              <a:t>, </a:t>
            </a:r>
            <a:r>
              <a:rPr lang="en-US" err="1">
                <a:latin typeface="Times New Roman"/>
                <a:cs typeface="Times New Roman"/>
              </a:rPr>
              <a:t>braterstwo</a:t>
            </a:r>
            <a:r>
              <a:rPr lang="en-US" dirty="0">
                <a:latin typeface="Times New Roman"/>
                <a:cs typeface="Times New Roman"/>
              </a:rPr>
              <a:t> </a:t>
            </a:r>
            <a:r>
              <a:rPr lang="en-US" err="1">
                <a:latin typeface="Times New Roman"/>
                <a:cs typeface="Times New Roman"/>
              </a:rPr>
              <a:t>i</a:t>
            </a:r>
            <a:r>
              <a:rPr lang="en-US" dirty="0">
                <a:latin typeface="Times New Roman"/>
                <a:cs typeface="Times New Roman"/>
              </a:rPr>
              <a:t> </a:t>
            </a:r>
            <a:r>
              <a:rPr lang="en-US" err="1">
                <a:latin typeface="Times New Roman"/>
                <a:cs typeface="Times New Roman"/>
              </a:rPr>
              <a:t>uniwersalizm</a:t>
            </a:r>
            <a:r>
              <a:rPr lang="en-US" dirty="0">
                <a:latin typeface="Times New Roman"/>
                <a:cs typeface="Times New Roman"/>
              </a:rPr>
              <a:t> </a:t>
            </a:r>
            <a:r>
              <a:rPr lang="en-US" err="1">
                <a:latin typeface="Times New Roman"/>
                <a:cs typeface="Times New Roman"/>
              </a:rPr>
              <a:t>olimpijski</a:t>
            </a:r>
            <a:r>
              <a:rPr lang="en-US" dirty="0">
                <a:latin typeface="Times New Roman"/>
                <a:cs typeface="Times New Roman"/>
              </a:rPr>
              <a:t>, a </a:t>
            </a:r>
            <a:r>
              <a:rPr lang="en-US" err="1">
                <a:latin typeface="Times New Roman"/>
                <a:cs typeface="Times New Roman"/>
              </a:rPr>
              <a:t>splecione</a:t>
            </a:r>
            <a:r>
              <a:rPr lang="en-US" dirty="0">
                <a:latin typeface="Times New Roman"/>
                <a:cs typeface="Times New Roman"/>
              </a:rPr>
              <a:t> ze </a:t>
            </a:r>
            <a:r>
              <a:rPr lang="en-US" err="1">
                <a:latin typeface="Times New Roman"/>
                <a:cs typeface="Times New Roman"/>
              </a:rPr>
              <a:t>sobą</a:t>
            </a:r>
            <a:r>
              <a:rPr lang="en-US" dirty="0">
                <a:latin typeface="Times New Roman"/>
                <a:cs typeface="Times New Roman"/>
              </a:rPr>
              <a:t> </a:t>
            </a:r>
            <a:r>
              <a:rPr lang="en-US" err="1">
                <a:latin typeface="Times New Roman"/>
                <a:cs typeface="Times New Roman"/>
              </a:rPr>
              <a:t>reprezentują</a:t>
            </a:r>
            <a:r>
              <a:rPr lang="en-US" dirty="0">
                <a:latin typeface="Times New Roman"/>
                <a:cs typeface="Times New Roman"/>
              </a:rPr>
              <a:t> </a:t>
            </a:r>
            <a:r>
              <a:rPr lang="en-US" err="1">
                <a:latin typeface="Times New Roman"/>
                <a:cs typeface="Times New Roman"/>
              </a:rPr>
              <a:t>pięć</a:t>
            </a:r>
            <a:r>
              <a:rPr lang="en-US" dirty="0">
                <a:latin typeface="Times New Roman"/>
                <a:cs typeface="Times New Roman"/>
              </a:rPr>
              <a:t> </a:t>
            </a:r>
            <a:r>
              <a:rPr lang="en-US" err="1">
                <a:latin typeface="Times New Roman"/>
                <a:cs typeface="Times New Roman"/>
              </a:rPr>
              <a:t>kontynentów</a:t>
            </a:r>
            <a:r>
              <a:rPr lang="en-US" dirty="0">
                <a:latin typeface="Times New Roman"/>
                <a:cs typeface="Times New Roman"/>
              </a:rPr>
              <a:t> </a:t>
            </a:r>
            <a:r>
              <a:rPr lang="en-US" err="1">
                <a:latin typeface="Times New Roman"/>
                <a:cs typeface="Times New Roman"/>
              </a:rPr>
              <a:t>połączonych</a:t>
            </a:r>
            <a:r>
              <a:rPr lang="en-US" dirty="0">
                <a:latin typeface="Times New Roman"/>
                <a:cs typeface="Times New Roman"/>
              </a:rPr>
              <a:t> </a:t>
            </a:r>
            <a:r>
              <a:rPr lang="en-US" err="1">
                <a:latin typeface="Times New Roman"/>
                <a:cs typeface="Times New Roman"/>
              </a:rPr>
              <a:t>ideą</a:t>
            </a:r>
            <a:r>
              <a:rPr lang="en-US" dirty="0">
                <a:latin typeface="Times New Roman"/>
                <a:cs typeface="Times New Roman"/>
              </a:rPr>
              <a:t> </a:t>
            </a:r>
            <a:r>
              <a:rPr lang="en-US" err="1">
                <a:latin typeface="Times New Roman"/>
                <a:cs typeface="Times New Roman"/>
              </a:rPr>
              <a:t>olimpijską</a:t>
            </a:r>
            <a:r>
              <a:rPr lang="en-US" dirty="0"/>
              <a:t>.</a:t>
            </a:r>
          </a:p>
        </p:txBody>
      </p:sp>
      <p:pic>
        <p:nvPicPr>
          <p:cNvPr id="14" name="Obraz 14">
            <a:extLst>
              <a:ext uri="{FF2B5EF4-FFF2-40B4-BE49-F238E27FC236}">
                <a16:creationId xmlns:a16="http://schemas.microsoft.com/office/drawing/2014/main" id="{23C63DFF-0E48-41BC-8A3E-0E883AC448C8}"/>
              </a:ext>
            </a:extLst>
          </p:cNvPr>
          <p:cNvPicPr>
            <a:picLocks noGrp="1" noChangeAspect="1"/>
          </p:cNvPicPr>
          <p:nvPr>
            <p:ph sz="half" idx="4294967295"/>
          </p:nvPr>
        </p:nvPicPr>
        <p:blipFill rotWithShape="1">
          <a:blip r:embed="rId2"/>
          <a:stretch/>
        </p:blipFill>
        <p:spPr>
          <a:xfrm>
            <a:off x="6038101" y="1215998"/>
            <a:ext cx="5510771" cy="4133078"/>
          </a:xfrm>
          <a:prstGeom prst="rect">
            <a:avLst/>
          </a:prstGeom>
        </p:spPr>
      </p:pic>
      <p:sp>
        <p:nvSpPr>
          <p:cNvPr id="16" name="pole tekstowe 15">
            <a:extLst>
              <a:ext uri="{FF2B5EF4-FFF2-40B4-BE49-F238E27FC236}">
                <a16:creationId xmlns:a16="http://schemas.microsoft.com/office/drawing/2014/main" id="{75F1C46A-FE1C-4D14-9B9A-59B433EB5BD4}"/>
              </a:ext>
            </a:extLst>
          </p:cNvPr>
          <p:cNvSpPr txBox="1"/>
          <p:nvPr/>
        </p:nvSpPr>
        <p:spPr>
          <a:xfrm>
            <a:off x="518475" y="1774372"/>
            <a:ext cx="4064409" cy="275408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err="1">
                <a:latin typeface="Times New Roman"/>
                <a:cs typeface="Times New Roman"/>
              </a:rPr>
              <a:t>Flaga</a:t>
            </a:r>
            <a:r>
              <a:rPr lang="en-US" dirty="0">
                <a:latin typeface="Times New Roman"/>
                <a:cs typeface="Times New Roman"/>
              </a:rPr>
              <a:t> </a:t>
            </a:r>
            <a:r>
              <a:rPr lang="en-US" err="1">
                <a:latin typeface="Times New Roman"/>
                <a:cs typeface="Times New Roman"/>
              </a:rPr>
              <a:t>olimpijska</a:t>
            </a:r>
            <a:r>
              <a:rPr lang="en-US" dirty="0">
                <a:latin typeface="Times New Roman"/>
                <a:cs typeface="Times New Roman"/>
              </a:rPr>
              <a:t> jest </a:t>
            </a:r>
            <a:r>
              <a:rPr lang="en-US" err="1">
                <a:latin typeface="Times New Roman"/>
                <a:cs typeface="Times New Roman"/>
              </a:rPr>
              <a:t>jednym</a:t>
            </a:r>
            <a:r>
              <a:rPr lang="en-US" dirty="0">
                <a:latin typeface="Times New Roman"/>
                <a:cs typeface="Times New Roman"/>
              </a:rPr>
              <a:t> z </a:t>
            </a:r>
            <a:r>
              <a:rPr lang="en-US" err="1">
                <a:latin typeface="Times New Roman"/>
                <a:cs typeface="Times New Roman"/>
              </a:rPr>
              <a:t>najważniejszych</a:t>
            </a:r>
            <a:r>
              <a:rPr lang="en-US" dirty="0">
                <a:latin typeface="Times New Roman"/>
                <a:cs typeface="Times New Roman"/>
              </a:rPr>
              <a:t> </a:t>
            </a:r>
            <a:r>
              <a:rPr lang="en-US" err="1">
                <a:latin typeface="Times New Roman"/>
                <a:cs typeface="Times New Roman"/>
              </a:rPr>
              <a:t>symboli</a:t>
            </a:r>
            <a:r>
              <a:rPr lang="en-US" dirty="0">
                <a:latin typeface="Times New Roman"/>
                <a:cs typeface="Times New Roman"/>
              </a:rPr>
              <a:t> </a:t>
            </a:r>
            <a:r>
              <a:rPr lang="en-US" err="1">
                <a:latin typeface="Times New Roman"/>
                <a:cs typeface="Times New Roman"/>
              </a:rPr>
              <a:t>olimpijskich</a:t>
            </a:r>
            <a:r>
              <a:rPr lang="en-US" dirty="0">
                <a:latin typeface="Times New Roman"/>
                <a:cs typeface="Times New Roman"/>
              </a:rPr>
              <a:t>. </a:t>
            </a:r>
            <a:r>
              <a:rPr lang="en-US" err="1">
                <a:latin typeface="Times New Roman"/>
                <a:cs typeface="Times New Roman"/>
              </a:rPr>
              <a:t>Wciągana</a:t>
            </a:r>
            <a:r>
              <a:rPr lang="en-US" dirty="0">
                <a:latin typeface="Times New Roman"/>
                <a:cs typeface="Times New Roman"/>
              </a:rPr>
              <a:t> jest </a:t>
            </a:r>
            <a:r>
              <a:rPr lang="en-US" err="1">
                <a:latin typeface="Times New Roman"/>
                <a:cs typeface="Times New Roman"/>
              </a:rPr>
              <a:t>na</a:t>
            </a:r>
            <a:r>
              <a:rPr lang="en-US" dirty="0">
                <a:latin typeface="Times New Roman"/>
                <a:cs typeface="Times New Roman"/>
              </a:rPr>
              <a:t> </a:t>
            </a:r>
            <a:r>
              <a:rPr lang="en-US" err="1">
                <a:latin typeface="Times New Roman"/>
                <a:cs typeface="Times New Roman"/>
              </a:rPr>
              <a:t>maszt</a:t>
            </a:r>
            <a:r>
              <a:rPr lang="en-US" dirty="0">
                <a:latin typeface="Times New Roman"/>
                <a:cs typeface="Times New Roman"/>
              </a:rPr>
              <a:t> </a:t>
            </a:r>
            <a:r>
              <a:rPr lang="en-US" err="1">
                <a:latin typeface="Times New Roman"/>
                <a:cs typeface="Times New Roman"/>
              </a:rPr>
              <a:t>podczas</a:t>
            </a:r>
            <a:r>
              <a:rPr lang="en-US" dirty="0">
                <a:latin typeface="Times New Roman"/>
                <a:cs typeface="Times New Roman"/>
              </a:rPr>
              <a:t> </a:t>
            </a:r>
            <a:r>
              <a:rPr lang="en-US" err="1">
                <a:latin typeface="Times New Roman"/>
                <a:cs typeface="Times New Roman"/>
              </a:rPr>
              <a:t>ceremonii</a:t>
            </a:r>
            <a:r>
              <a:rPr lang="en-US" dirty="0">
                <a:latin typeface="Times New Roman"/>
                <a:cs typeface="Times New Roman"/>
              </a:rPr>
              <a:t> </a:t>
            </a:r>
            <a:r>
              <a:rPr lang="en-US" err="1">
                <a:latin typeface="Times New Roman"/>
                <a:cs typeface="Times New Roman"/>
              </a:rPr>
              <a:t>otwarcia</a:t>
            </a:r>
            <a:r>
              <a:rPr lang="en-US" dirty="0">
                <a:latin typeface="Times New Roman"/>
                <a:cs typeface="Times New Roman"/>
              </a:rPr>
              <a:t> </a:t>
            </a:r>
            <a:r>
              <a:rPr lang="en-US" err="1">
                <a:latin typeface="Times New Roman"/>
                <a:cs typeface="Times New Roman"/>
              </a:rPr>
              <a:t>i</a:t>
            </a:r>
            <a:r>
              <a:rPr lang="en-US" dirty="0">
                <a:latin typeface="Times New Roman"/>
                <a:cs typeface="Times New Roman"/>
              </a:rPr>
              <a:t> </a:t>
            </a:r>
            <a:r>
              <a:rPr lang="en-US" err="1">
                <a:latin typeface="Times New Roman"/>
                <a:cs typeface="Times New Roman"/>
              </a:rPr>
              <a:t>pozostaje</a:t>
            </a:r>
            <a:r>
              <a:rPr lang="en-US" dirty="0">
                <a:latin typeface="Times New Roman"/>
                <a:cs typeface="Times New Roman"/>
              </a:rPr>
              <a:t> tam </a:t>
            </a:r>
            <a:r>
              <a:rPr lang="en-US" err="1">
                <a:latin typeface="Times New Roman"/>
                <a:cs typeface="Times New Roman"/>
              </a:rPr>
              <a:t>przez</a:t>
            </a:r>
            <a:r>
              <a:rPr lang="en-US" dirty="0">
                <a:latin typeface="Times New Roman"/>
                <a:cs typeface="Times New Roman"/>
              </a:rPr>
              <a:t> </a:t>
            </a:r>
            <a:r>
              <a:rPr lang="en-US" err="1">
                <a:latin typeface="Times New Roman"/>
                <a:cs typeface="Times New Roman"/>
              </a:rPr>
              <a:t>całe</a:t>
            </a:r>
            <a:r>
              <a:rPr lang="en-US" dirty="0">
                <a:latin typeface="Times New Roman"/>
                <a:cs typeface="Times New Roman"/>
              </a:rPr>
              <a:t> </a:t>
            </a:r>
            <a:r>
              <a:rPr lang="en-US" err="1">
                <a:latin typeface="Times New Roman"/>
                <a:cs typeface="Times New Roman"/>
              </a:rPr>
              <a:t>igrzyska</a:t>
            </a:r>
            <a:r>
              <a:rPr lang="en-US" dirty="0">
                <a:latin typeface="Times New Roman"/>
                <a:cs typeface="Times New Roman"/>
              </a:rPr>
              <a:t> </a:t>
            </a:r>
            <a:r>
              <a:rPr lang="en-US" err="1">
                <a:latin typeface="Times New Roman"/>
                <a:cs typeface="Times New Roman"/>
              </a:rPr>
              <a:t>olimpijskie</a:t>
            </a:r>
            <a:r>
              <a:rPr lang="en-US" dirty="0">
                <a:latin typeface="Times New Roman"/>
                <a:cs typeface="Times New Roman"/>
              </a:rPr>
              <a:t> </a:t>
            </a:r>
            <a:r>
              <a:rPr lang="en-US" err="1">
                <a:latin typeface="Times New Roman"/>
                <a:cs typeface="Times New Roman"/>
              </a:rPr>
              <a:t>aż</a:t>
            </a:r>
            <a:r>
              <a:rPr lang="en-US" dirty="0">
                <a:latin typeface="Times New Roman"/>
                <a:cs typeface="Times New Roman"/>
              </a:rPr>
              <a:t> do ich </a:t>
            </a:r>
            <a:r>
              <a:rPr lang="en-US" err="1">
                <a:latin typeface="Times New Roman"/>
                <a:cs typeface="Times New Roman"/>
              </a:rPr>
              <a:t>zamknięcia</a:t>
            </a:r>
            <a:r>
              <a:rPr lang="en-US" dirty="0">
                <a:latin typeface="Times New Roman"/>
                <a:cs typeface="Times New Roman"/>
              </a:rPr>
              <a:t>. W </a:t>
            </a:r>
            <a:r>
              <a:rPr lang="en-US" err="1">
                <a:latin typeface="Times New Roman"/>
                <a:cs typeface="Times New Roman"/>
              </a:rPr>
              <a:t>ostatnim</a:t>
            </a:r>
            <a:r>
              <a:rPr lang="en-US" dirty="0">
                <a:latin typeface="Times New Roman"/>
                <a:cs typeface="Times New Roman"/>
              </a:rPr>
              <a:t> </a:t>
            </a:r>
            <a:r>
              <a:rPr lang="en-US" err="1">
                <a:latin typeface="Times New Roman"/>
                <a:cs typeface="Times New Roman"/>
              </a:rPr>
              <a:t>dniu</a:t>
            </a:r>
            <a:r>
              <a:rPr lang="en-US" dirty="0">
                <a:latin typeface="Times New Roman"/>
                <a:cs typeface="Times New Roman"/>
              </a:rPr>
              <a:t> </a:t>
            </a:r>
            <a:r>
              <a:rPr lang="en-US" err="1">
                <a:latin typeface="Times New Roman"/>
                <a:cs typeface="Times New Roman"/>
              </a:rPr>
              <a:t>kończącym</a:t>
            </a:r>
            <a:r>
              <a:rPr lang="en-US" dirty="0">
                <a:latin typeface="Times New Roman"/>
                <a:cs typeface="Times New Roman"/>
              </a:rPr>
              <a:t> </a:t>
            </a:r>
            <a:r>
              <a:rPr lang="en-US" err="1">
                <a:latin typeface="Times New Roman"/>
                <a:cs typeface="Times New Roman"/>
              </a:rPr>
              <a:t>zawody</a:t>
            </a:r>
            <a:r>
              <a:rPr lang="en-US" dirty="0">
                <a:latin typeface="Times New Roman"/>
                <a:cs typeface="Times New Roman"/>
              </a:rPr>
              <a:t> </a:t>
            </a:r>
            <a:r>
              <a:rPr lang="en-US" err="1">
                <a:latin typeface="Times New Roman"/>
                <a:cs typeface="Times New Roman"/>
              </a:rPr>
              <a:t>gospodarz</a:t>
            </a:r>
            <a:r>
              <a:rPr lang="en-US" dirty="0">
                <a:latin typeface="Times New Roman"/>
                <a:cs typeface="Times New Roman"/>
              </a:rPr>
              <a:t> </a:t>
            </a:r>
            <a:r>
              <a:rPr lang="en-US" err="1">
                <a:latin typeface="Times New Roman"/>
                <a:cs typeface="Times New Roman"/>
              </a:rPr>
              <a:t>przekazuje</a:t>
            </a:r>
            <a:r>
              <a:rPr lang="en-US" dirty="0">
                <a:latin typeface="Times New Roman"/>
                <a:cs typeface="Times New Roman"/>
              </a:rPr>
              <a:t> </a:t>
            </a:r>
            <a:r>
              <a:rPr lang="en-US" err="1">
                <a:latin typeface="Times New Roman"/>
                <a:cs typeface="Times New Roman"/>
              </a:rPr>
              <a:t>ją</a:t>
            </a:r>
            <a:r>
              <a:rPr lang="en-US" dirty="0">
                <a:latin typeface="Times New Roman"/>
                <a:cs typeface="Times New Roman"/>
              </a:rPr>
              <a:t> </a:t>
            </a:r>
            <a:r>
              <a:rPr lang="en-US" err="1">
                <a:latin typeface="Times New Roman"/>
                <a:cs typeface="Times New Roman"/>
              </a:rPr>
              <a:t>następnemu</a:t>
            </a:r>
            <a:r>
              <a:rPr lang="en-US" dirty="0">
                <a:latin typeface="Times New Roman"/>
                <a:cs typeface="Times New Roman"/>
              </a:rPr>
              <a:t>.</a:t>
            </a:r>
          </a:p>
        </p:txBody>
      </p:sp>
    </p:spTree>
    <p:extLst>
      <p:ext uri="{BB962C8B-B14F-4D97-AF65-F5344CB8AC3E}">
        <p14:creationId xmlns:p14="http://schemas.microsoft.com/office/powerpoint/2010/main" val="3221729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ole tekstowe 1">
            <a:extLst>
              <a:ext uri="{FF2B5EF4-FFF2-40B4-BE49-F238E27FC236}">
                <a16:creationId xmlns:a16="http://schemas.microsoft.com/office/drawing/2014/main" id="{FAD62250-854B-4052-B89C-0770FF71A77C}"/>
              </a:ext>
            </a:extLst>
          </p:cNvPr>
          <p:cNvSpPr txBox="1"/>
          <p:nvPr/>
        </p:nvSpPr>
        <p:spPr>
          <a:xfrm>
            <a:off x="2102939" y="1278323"/>
            <a:ext cx="7860863" cy="402488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b="1" dirty="0">
                <a:latin typeface="Times New Roman"/>
                <a:cs typeface="Times New Roman"/>
              </a:rPr>
              <a:t>Hymn </a:t>
            </a:r>
            <a:r>
              <a:rPr lang="en-US" sz="2400" b="1" dirty="0" err="1">
                <a:latin typeface="Times New Roman"/>
                <a:cs typeface="Times New Roman"/>
              </a:rPr>
              <a:t>olimpijski</a:t>
            </a:r>
            <a:endParaRPr lang="en-US" sz="2400" b="1">
              <a:latin typeface="Times New Roman"/>
              <a:cs typeface="Times New Roman"/>
            </a:endParaRPr>
          </a:p>
          <a:p>
            <a:pPr>
              <a:lnSpc>
                <a:spcPct val="90000"/>
              </a:lnSpc>
              <a:spcAft>
                <a:spcPts val="600"/>
              </a:spcAft>
            </a:pPr>
            <a:r>
              <a:rPr lang="en-US" sz="2400" dirty="0" err="1">
                <a:latin typeface="Times New Roman"/>
                <a:cs typeface="Times New Roman"/>
              </a:rPr>
              <a:t>Hymnem</a:t>
            </a:r>
            <a:r>
              <a:rPr lang="en-US" sz="2400" dirty="0">
                <a:latin typeface="Times New Roman"/>
                <a:cs typeface="Times New Roman"/>
              </a:rPr>
              <a:t> </a:t>
            </a:r>
            <a:r>
              <a:rPr lang="en-US" sz="2400" dirty="0" err="1">
                <a:latin typeface="Times New Roman"/>
                <a:cs typeface="Times New Roman"/>
              </a:rPr>
              <a:t>olimpijskim</a:t>
            </a:r>
            <a:r>
              <a:rPr lang="en-US" sz="2400" dirty="0">
                <a:latin typeface="Times New Roman"/>
                <a:cs typeface="Times New Roman"/>
              </a:rPr>
              <a:t>, </a:t>
            </a:r>
            <a:r>
              <a:rPr lang="en-US" sz="2400" dirty="0" err="1">
                <a:latin typeface="Times New Roman"/>
                <a:cs typeface="Times New Roman"/>
              </a:rPr>
              <a:t>oficjalnie</a:t>
            </a:r>
            <a:r>
              <a:rPr lang="en-US" sz="2400" dirty="0">
                <a:latin typeface="Times New Roman"/>
                <a:cs typeface="Times New Roman"/>
              </a:rPr>
              <a:t> od 1958 </a:t>
            </a:r>
            <a:r>
              <a:rPr lang="en-US" sz="2400" dirty="0" err="1">
                <a:latin typeface="Times New Roman"/>
                <a:cs typeface="Times New Roman"/>
              </a:rPr>
              <a:t>roku</a:t>
            </a:r>
            <a:r>
              <a:rPr lang="en-US" sz="2400" dirty="0">
                <a:latin typeface="Times New Roman"/>
                <a:cs typeface="Times New Roman"/>
              </a:rPr>
              <a:t>, jest </a:t>
            </a:r>
            <a:r>
              <a:rPr lang="en-US" sz="2400" dirty="0" err="1">
                <a:latin typeface="Times New Roman"/>
                <a:cs typeface="Times New Roman"/>
              </a:rPr>
              <a:t>utwór</a:t>
            </a:r>
            <a:r>
              <a:rPr lang="en-US" sz="2400" dirty="0">
                <a:latin typeface="Times New Roman"/>
                <a:cs typeface="Times New Roman"/>
              </a:rPr>
              <a:t> </a:t>
            </a:r>
            <a:r>
              <a:rPr lang="en-US" sz="2400" dirty="0" err="1">
                <a:latin typeface="Times New Roman"/>
                <a:cs typeface="Times New Roman"/>
              </a:rPr>
              <a:t>muzyczny</a:t>
            </a:r>
            <a:r>
              <a:rPr lang="en-US" sz="2400" dirty="0">
                <a:latin typeface="Times New Roman"/>
                <a:cs typeface="Times New Roman"/>
              </a:rPr>
              <a:t> </a:t>
            </a:r>
            <a:r>
              <a:rPr lang="en-US" sz="2400" dirty="0" err="1">
                <a:latin typeface="Times New Roman"/>
                <a:cs typeface="Times New Roman"/>
              </a:rPr>
              <a:t>zatytułowany</a:t>
            </a:r>
            <a:r>
              <a:rPr lang="en-US" sz="2400" dirty="0">
                <a:latin typeface="Times New Roman"/>
                <a:cs typeface="Times New Roman"/>
              </a:rPr>
              <a:t> „Hymn </a:t>
            </a:r>
            <a:r>
              <a:rPr lang="en-US" sz="2400" dirty="0" err="1">
                <a:latin typeface="Times New Roman"/>
                <a:cs typeface="Times New Roman"/>
              </a:rPr>
              <a:t>Olimpijski</a:t>
            </a:r>
            <a:r>
              <a:rPr lang="en-US" sz="2400" dirty="0">
                <a:latin typeface="Times New Roman"/>
                <a:cs typeface="Times New Roman"/>
              </a:rPr>
              <a:t>”, </a:t>
            </a:r>
            <a:r>
              <a:rPr lang="en-US" sz="2400" dirty="0" err="1">
                <a:latin typeface="Times New Roman"/>
                <a:cs typeface="Times New Roman"/>
              </a:rPr>
              <a:t>skomponowany</a:t>
            </a:r>
            <a:r>
              <a:rPr lang="en-US" sz="2400" dirty="0">
                <a:latin typeface="Times New Roman"/>
                <a:cs typeface="Times New Roman"/>
              </a:rPr>
              <a:t> </a:t>
            </a:r>
            <a:r>
              <a:rPr lang="en-US" sz="2400" dirty="0" err="1">
                <a:latin typeface="Times New Roman"/>
                <a:cs typeface="Times New Roman"/>
              </a:rPr>
              <a:t>przez</a:t>
            </a:r>
            <a:r>
              <a:rPr lang="en-US" sz="2400" dirty="0">
                <a:latin typeface="Times New Roman"/>
                <a:cs typeface="Times New Roman"/>
              </a:rPr>
              <a:t> </a:t>
            </a:r>
            <a:r>
              <a:rPr lang="en-US" sz="2400" dirty="0" err="1">
                <a:latin typeface="Times New Roman"/>
                <a:cs typeface="Times New Roman"/>
              </a:rPr>
              <a:t>Spirosa</a:t>
            </a:r>
            <a:r>
              <a:rPr lang="en-US" sz="2400" dirty="0">
                <a:latin typeface="Times New Roman"/>
                <a:cs typeface="Times New Roman"/>
              </a:rPr>
              <a:t> </a:t>
            </a:r>
            <a:r>
              <a:rPr lang="en-US" sz="2400" dirty="0" err="1">
                <a:latin typeface="Times New Roman"/>
                <a:cs typeface="Times New Roman"/>
              </a:rPr>
              <a:t>Samarasa</a:t>
            </a:r>
            <a:r>
              <a:rPr lang="en-US" sz="2400" dirty="0">
                <a:latin typeface="Times New Roman"/>
                <a:cs typeface="Times New Roman"/>
              </a:rPr>
              <a:t>. </a:t>
            </a:r>
            <a:r>
              <a:rPr lang="en-US" sz="2400" dirty="0" err="1">
                <a:latin typeface="Times New Roman"/>
                <a:cs typeface="Times New Roman"/>
              </a:rPr>
              <a:t>Autorem</a:t>
            </a:r>
            <a:r>
              <a:rPr lang="en-US" sz="2400" dirty="0">
                <a:latin typeface="Times New Roman"/>
                <a:cs typeface="Times New Roman"/>
              </a:rPr>
              <a:t> </a:t>
            </a:r>
            <a:r>
              <a:rPr lang="en-US" sz="2400" dirty="0" err="1">
                <a:latin typeface="Times New Roman"/>
                <a:cs typeface="Times New Roman"/>
              </a:rPr>
              <a:t>słów</a:t>
            </a:r>
            <a:r>
              <a:rPr lang="en-US" sz="2400" dirty="0">
                <a:latin typeface="Times New Roman"/>
                <a:cs typeface="Times New Roman"/>
              </a:rPr>
              <a:t> </a:t>
            </a:r>
            <a:r>
              <a:rPr lang="en-US" sz="2400" dirty="0" err="1">
                <a:latin typeface="Times New Roman"/>
                <a:cs typeface="Times New Roman"/>
              </a:rPr>
              <a:t>był</a:t>
            </a:r>
            <a:r>
              <a:rPr lang="en-US" sz="2400" dirty="0">
                <a:latin typeface="Times New Roman"/>
                <a:cs typeface="Times New Roman"/>
              </a:rPr>
              <a:t> Kostis </a:t>
            </a:r>
            <a:r>
              <a:rPr lang="en-US" sz="2400" dirty="0" err="1">
                <a:latin typeface="Times New Roman"/>
                <a:cs typeface="Times New Roman"/>
              </a:rPr>
              <a:t>Palamas</a:t>
            </a:r>
            <a:r>
              <a:rPr lang="en-US" sz="2400" dirty="0">
                <a:latin typeface="Times New Roman"/>
                <a:cs typeface="Times New Roman"/>
              </a:rPr>
              <a:t>.</a:t>
            </a:r>
            <a:endParaRPr lang="en-US" sz="2400">
              <a:latin typeface="Times New Roman"/>
              <a:cs typeface="Times New Roman"/>
            </a:endParaRPr>
          </a:p>
          <a:p>
            <a:pPr indent="-228600">
              <a:lnSpc>
                <a:spcPct val="90000"/>
              </a:lnSpc>
              <a:spcAft>
                <a:spcPts val="600"/>
              </a:spcAft>
              <a:buFont typeface="Arial" panose="020B0604020202020204" pitchFamily="34" charset="0"/>
              <a:buChar char="•"/>
            </a:pPr>
            <a:r>
              <a:rPr lang="en-US" sz="2400" b="1" dirty="0">
                <a:latin typeface="Times New Roman"/>
                <a:cs typeface="Times New Roman"/>
              </a:rPr>
              <a:t>Motto </a:t>
            </a:r>
            <a:r>
              <a:rPr lang="en-US" sz="2400" b="1" dirty="0" err="1">
                <a:latin typeface="Times New Roman"/>
                <a:cs typeface="Times New Roman"/>
              </a:rPr>
              <a:t>olimpijskie</a:t>
            </a:r>
            <a:endParaRPr lang="en-US" sz="2400" b="1">
              <a:latin typeface="Times New Roman"/>
              <a:cs typeface="Times New Roman"/>
            </a:endParaRPr>
          </a:p>
          <a:p>
            <a:pPr>
              <a:lnSpc>
                <a:spcPct val="90000"/>
              </a:lnSpc>
              <a:spcAft>
                <a:spcPts val="600"/>
              </a:spcAft>
            </a:pPr>
            <a:r>
              <a:rPr lang="en-US" sz="2400" dirty="0" err="1">
                <a:latin typeface="Times New Roman"/>
                <a:cs typeface="Times New Roman"/>
              </a:rPr>
              <a:t>Oficjalnym</a:t>
            </a:r>
            <a:r>
              <a:rPr lang="en-US" sz="2400" dirty="0">
                <a:latin typeface="Times New Roman"/>
                <a:cs typeface="Times New Roman"/>
              </a:rPr>
              <a:t> </a:t>
            </a:r>
            <a:r>
              <a:rPr lang="en-US" sz="2400" dirty="0" err="1">
                <a:latin typeface="Times New Roman"/>
                <a:cs typeface="Times New Roman"/>
              </a:rPr>
              <a:t>mottem</a:t>
            </a:r>
            <a:r>
              <a:rPr lang="en-US" sz="2400" dirty="0">
                <a:latin typeface="Times New Roman"/>
                <a:cs typeface="Times New Roman"/>
              </a:rPr>
              <a:t> </a:t>
            </a:r>
            <a:r>
              <a:rPr lang="en-US" sz="2400" dirty="0" err="1">
                <a:latin typeface="Times New Roman"/>
                <a:cs typeface="Times New Roman"/>
              </a:rPr>
              <a:t>igrzysk</a:t>
            </a:r>
            <a:r>
              <a:rPr lang="en-US" sz="2400" dirty="0">
                <a:latin typeface="Times New Roman"/>
                <a:cs typeface="Times New Roman"/>
              </a:rPr>
              <a:t> jest </a:t>
            </a:r>
            <a:r>
              <a:rPr lang="en-US" sz="2400" dirty="0" err="1">
                <a:latin typeface="Times New Roman"/>
                <a:cs typeface="Times New Roman"/>
              </a:rPr>
              <a:t>łacińskie</a:t>
            </a:r>
            <a:r>
              <a:rPr lang="en-US" sz="2400" dirty="0">
                <a:latin typeface="Times New Roman"/>
                <a:cs typeface="Times New Roman"/>
              </a:rPr>
              <a:t> </a:t>
            </a:r>
            <a:r>
              <a:rPr lang="en-US" sz="2400" dirty="0" err="1">
                <a:latin typeface="Times New Roman"/>
                <a:cs typeface="Times New Roman"/>
              </a:rPr>
              <a:t>zdanie</a:t>
            </a:r>
            <a:r>
              <a:rPr lang="en-US" sz="2400" dirty="0">
                <a:latin typeface="Times New Roman"/>
                <a:cs typeface="Times New Roman"/>
              </a:rPr>
              <a:t>: </a:t>
            </a:r>
            <a:r>
              <a:rPr lang="en-US" sz="2400" i="1" dirty="0" err="1">
                <a:latin typeface="Times New Roman"/>
                <a:cs typeface="Times New Roman"/>
              </a:rPr>
              <a:t>Citius</a:t>
            </a:r>
            <a:r>
              <a:rPr lang="en-US" sz="2400" i="1" dirty="0">
                <a:latin typeface="Times New Roman"/>
                <a:cs typeface="Times New Roman"/>
              </a:rPr>
              <a:t> Altius </a:t>
            </a:r>
            <a:r>
              <a:rPr lang="en-US" sz="2400" i="1" dirty="0" err="1">
                <a:latin typeface="Times New Roman"/>
                <a:cs typeface="Times New Roman"/>
              </a:rPr>
              <a:t>Fortius</a:t>
            </a:r>
            <a:r>
              <a:rPr lang="en-US" sz="2400" dirty="0">
                <a:latin typeface="Times New Roman"/>
                <a:cs typeface="Times New Roman"/>
              </a:rPr>
              <a:t>, </a:t>
            </a:r>
            <a:r>
              <a:rPr lang="en-US" sz="2400" dirty="0" err="1">
                <a:latin typeface="Times New Roman"/>
                <a:cs typeface="Times New Roman"/>
              </a:rPr>
              <a:t>czyli</a:t>
            </a:r>
            <a:r>
              <a:rPr lang="en-US" sz="2400" dirty="0">
                <a:latin typeface="Times New Roman"/>
                <a:cs typeface="Times New Roman"/>
              </a:rPr>
              <a:t> </a:t>
            </a:r>
            <a:r>
              <a:rPr lang="en-US" sz="2400" i="1" dirty="0" err="1">
                <a:latin typeface="Times New Roman"/>
                <a:cs typeface="Times New Roman"/>
              </a:rPr>
              <a:t>Szybciej</a:t>
            </a:r>
            <a:r>
              <a:rPr lang="en-US" sz="2400" i="1" dirty="0">
                <a:latin typeface="Times New Roman"/>
                <a:cs typeface="Times New Roman"/>
              </a:rPr>
              <a:t>, </a:t>
            </a:r>
            <a:r>
              <a:rPr lang="en-US" sz="2400" i="1" dirty="0" err="1">
                <a:latin typeface="Times New Roman"/>
                <a:cs typeface="Times New Roman"/>
              </a:rPr>
              <a:t>Wyżej</a:t>
            </a:r>
            <a:r>
              <a:rPr lang="en-US" sz="2400" i="1" dirty="0">
                <a:latin typeface="Times New Roman"/>
                <a:cs typeface="Times New Roman"/>
              </a:rPr>
              <a:t>, </a:t>
            </a:r>
            <a:r>
              <a:rPr lang="en-US" sz="2400" i="1" dirty="0" err="1">
                <a:latin typeface="Times New Roman"/>
                <a:cs typeface="Times New Roman"/>
              </a:rPr>
              <a:t>Mocniej</a:t>
            </a:r>
            <a:r>
              <a:rPr lang="en-US" sz="2400" dirty="0">
                <a:latin typeface="Times New Roman"/>
                <a:cs typeface="Times New Roman"/>
              </a:rPr>
              <a:t>. </a:t>
            </a:r>
            <a:r>
              <a:rPr lang="en-US" sz="2400" dirty="0" err="1">
                <a:latin typeface="Times New Roman"/>
                <a:cs typeface="Times New Roman"/>
              </a:rPr>
              <a:t>Innym</a:t>
            </a:r>
            <a:r>
              <a:rPr lang="en-US" sz="2400" dirty="0">
                <a:latin typeface="Times New Roman"/>
                <a:cs typeface="Times New Roman"/>
              </a:rPr>
              <a:t> </a:t>
            </a:r>
            <a:r>
              <a:rPr lang="en-US" sz="2400" dirty="0" err="1">
                <a:latin typeface="Times New Roman"/>
                <a:cs typeface="Times New Roman"/>
              </a:rPr>
              <a:t>znanym</a:t>
            </a:r>
            <a:r>
              <a:rPr lang="en-US" sz="2400" dirty="0">
                <a:latin typeface="Times New Roman"/>
                <a:cs typeface="Times New Roman"/>
              </a:rPr>
              <a:t> </a:t>
            </a:r>
            <a:r>
              <a:rPr lang="en-US" sz="2400" dirty="0" err="1">
                <a:latin typeface="Times New Roman"/>
                <a:cs typeface="Times New Roman"/>
              </a:rPr>
              <a:t>cytatem</a:t>
            </a:r>
            <a:r>
              <a:rPr lang="en-US" sz="2400" dirty="0">
                <a:latin typeface="Times New Roman"/>
                <a:cs typeface="Times New Roman"/>
              </a:rPr>
              <a:t> </a:t>
            </a:r>
            <a:r>
              <a:rPr lang="en-US" sz="2400" dirty="0" err="1">
                <a:latin typeface="Times New Roman"/>
                <a:cs typeface="Times New Roman"/>
              </a:rPr>
              <a:t>opisującym</a:t>
            </a:r>
            <a:r>
              <a:rPr lang="en-US" sz="2400" dirty="0">
                <a:latin typeface="Times New Roman"/>
                <a:cs typeface="Times New Roman"/>
              </a:rPr>
              <a:t> </a:t>
            </a:r>
            <a:r>
              <a:rPr lang="en-US" sz="2400" dirty="0" err="1">
                <a:latin typeface="Times New Roman"/>
                <a:cs typeface="Times New Roman"/>
              </a:rPr>
              <a:t>olimpiadę</a:t>
            </a:r>
            <a:r>
              <a:rPr lang="en-US" sz="2400" dirty="0">
                <a:latin typeface="Times New Roman"/>
                <a:cs typeface="Times New Roman"/>
              </a:rPr>
              <a:t> jest </a:t>
            </a:r>
            <a:r>
              <a:rPr lang="en-US" sz="2400" dirty="0" err="1">
                <a:latin typeface="Times New Roman"/>
                <a:cs typeface="Times New Roman"/>
              </a:rPr>
              <a:t>zdanie</a:t>
            </a:r>
            <a:r>
              <a:rPr lang="en-US" sz="2400" dirty="0">
                <a:latin typeface="Times New Roman"/>
                <a:cs typeface="Times New Roman"/>
              </a:rPr>
              <a:t>: </a:t>
            </a:r>
            <a:r>
              <a:rPr lang="en-US" sz="2400" i="1" dirty="0" err="1">
                <a:latin typeface="Times New Roman"/>
                <a:cs typeface="Times New Roman"/>
              </a:rPr>
              <a:t>Najważniejszą</a:t>
            </a:r>
            <a:r>
              <a:rPr lang="en-US" sz="2400" i="1" dirty="0">
                <a:latin typeface="Times New Roman"/>
                <a:cs typeface="Times New Roman"/>
              </a:rPr>
              <a:t> </a:t>
            </a:r>
            <a:r>
              <a:rPr lang="en-US" sz="2400" i="1" dirty="0" err="1">
                <a:latin typeface="Times New Roman"/>
                <a:cs typeface="Times New Roman"/>
              </a:rPr>
              <a:t>rzeczą</a:t>
            </a:r>
            <a:r>
              <a:rPr lang="en-US" sz="2400" i="1" dirty="0">
                <a:latin typeface="Times New Roman"/>
                <a:cs typeface="Times New Roman"/>
              </a:rPr>
              <a:t> w </a:t>
            </a:r>
            <a:r>
              <a:rPr lang="en-US" sz="2400" i="1" dirty="0" err="1">
                <a:latin typeface="Times New Roman"/>
                <a:cs typeface="Times New Roman"/>
              </a:rPr>
              <a:t>igrzyskach</a:t>
            </a:r>
            <a:r>
              <a:rPr lang="en-US" sz="2400" i="1" dirty="0">
                <a:latin typeface="Times New Roman"/>
                <a:cs typeface="Times New Roman"/>
              </a:rPr>
              <a:t> </a:t>
            </a:r>
            <a:r>
              <a:rPr lang="en-US" sz="2400" i="1" dirty="0" err="1">
                <a:latin typeface="Times New Roman"/>
                <a:cs typeface="Times New Roman"/>
              </a:rPr>
              <a:t>olimpijskich</a:t>
            </a:r>
            <a:r>
              <a:rPr lang="en-US" sz="2400" i="1" dirty="0">
                <a:latin typeface="Times New Roman"/>
                <a:cs typeface="Times New Roman"/>
              </a:rPr>
              <a:t> jest </a:t>
            </a:r>
            <a:r>
              <a:rPr lang="en-US" sz="2400" i="1" dirty="0" err="1">
                <a:latin typeface="Times New Roman"/>
                <a:cs typeface="Times New Roman"/>
              </a:rPr>
              <a:t>nie</a:t>
            </a:r>
            <a:r>
              <a:rPr lang="en-US" sz="2400" i="1" dirty="0">
                <a:latin typeface="Times New Roman"/>
                <a:cs typeface="Times New Roman"/>
              </a:rPr>
              <a:t> </a:t>
            </a:r>
            <a:r>
              <a:rPr lang="en-US" sz="2400" i="1" dirty="0" err="1">
                <a:latin typeface="Times New Roman"/>
                <a:cs typeface="Times New Roman"/>
              </a:rPr>
              <a:t>zwyciężyć</a:t>
            </a:r>
            <a:r>
              <a:rPr lang="en-US" sz="2400" i="1" dirty="0">
                <a:latin typeface="Times New Roman"/>
                <a:cs typeface="Times New Roman"/>
              </a:rPr>
              <a:t>, ale </a:t>
            </a:r>
            <a:r>
              <a:rPr lang="en-US" sz="2400" i="1" dirty="0" err="1">
                <a:latin typeface="Times New Roman"/>
                <a:cs typeface="Times New Roman"/>
              </a:rPr>
              <a:t>wziąć</a:t>
            </a:r>
            <a:r>
              <a:rPr lang="en-US" sz="2400" i="1" dirty="0">
                <a:latin typeface="Times New Roman"/>
                <a:cs typeface="Times New Roman"/>
              </a:rPr>
              <a:t> w </a:t>
            </a:r>
            <a:r>
              <a:rPr lang="en-US" sz="2400" i="1" dirty="0" err="1">
                <a:latin typeface="Times New Roman"/>
                <a:cs typeface="Times New Roman"/>
              </a:rPr>
              <a:t>nich</a:t>
            </a:r>
            <a:r>
              <a:rPr lang="en-US" sz="2400" i="1" dirty="0">
                <a:latin typeface="Times New Roman"/>
                <a:cs typeface="Times New Roman"/>
              </a:rPr>
              <a:t> </a:t>
            </a:r>
            <a:r>
              <a:rPr lang="en-US" sz="2400" i="1" dirty="0" err="1">
                <a:latin typeface="Times New Roman"/>
                <a:cs typeface="Times New Roman"/>
              </a:rPr>
              <a:t>udział</a:t>
            </a:r>
            <a:r>
              <a:rPr lang="en-US" sz="2400" i="1" dirty="0">
                <a:latin typeface="Times New Roman"/>
                <a:cs typeface="Times New Roman"/>
              </a:rPr>
              <a:t>, </a:t>
            </a:r>
            <a:r>
              <a:rPr lang="en-US" sz="2400" i="1" dirty="0" err="1">
                <a:latin typeface="Times New Roman"/>
                <a:cs typeface="Times New Roman"/>
              </a:rPr>
              <a:t>podobnie</a:t>
            </a:r>
            <a:r>
              <a:rPr lang="en-US" sz="2400" i="1" dirty="0">
                <a:latin typeface="Times New Roman"/>
                <a:cs typeface="Times New Roman"/>
              </a:rPr>
              <a:t> </a:t>
            </a:r>
            <a:r>
              <a:rPr lang="en-US" sz="2400" i="1" dirty="0" err="1">
                <a:latin typeface="Times New Roman"/>
                <a:cs typeface="Times New Roman"/>
              </a:rPr>
              <a:t>jak</a:t>
            </a:r>
            <a:r>
              <a:rPr lang="en-US" sz="2400" i="1" dirty="0">
                <a:latin typeface="Times New Roman"/>
                <a:cs typeface="Times New Roman"/>
              </a:rPr>
              <a:t> w </a:t>
            </a:r>
            <a:r>
              <a:rPr lang="en-US" sz="2400" i="1" dirty="0" err="1">
                <a:latin typeface="Times New Roman"/>
                <a:cs typeface="Times New Roman"/>
              </a:rPr>
              <a:t>życiu</a:t>
            </a:r>
            <a:r>
              <a:rPr lang="en-US" sz="2400" i="1" dirty="0">
                <a:latin typeface="Times New Roman"/>
                <a:cs typeface="Times New Roman"/>
              </a:rPr>
              <a:t> </a:t>
            </a:r>
            <a:r>
              <a:rPr lang="en-US" sz="2400" i="1" dirty="0" err="1">
                <a:latin typeface="Times New Roman"/>
                <a:cs typeface="Times New Roman"/>
              </a:rPr>
              <a:t>nie</a:t>
            </a:r>
            <a:r>
              <a:rPr lang="en-US" sz="2400" i="1" dirty="0">
                <a:latin typeface="Times New Roman"/>
                <a:cs typeface="Times New Roman"/>
              </a:rPr>
              <a:t> jest </a:t>
            </a:r>
            <a:r>
              <a:rPr lang="en-US" sz="2400" i="1" dirty="0" err="1">
                <a:latin typeface="Times New Roman"/>
                <a:cs typeface="Times New Roman"/>
              </a:rPr>
              <a:t>ważne</a:t>
            </a:r>
            <a:r>
              <a:rPr lang="en-US" sz="2400" i="1" dirty="0">
                <a:latin typeface="Times New Roman"/>
                <a:cs typeface="Times New Roman"/>
              </a:rPr>
              <a:t> </a:t>
            </a:r>
            <a:r>
              <a:rPr lang="en-US" sz="2400" i="1" dirty="0" err="1">
                <a:latin typeface="Times New Roman"/>
                <a:cs typeface="Times New Roman"/>
              </a:rPr>
              <a:t>triumfować</a:t>
            </a:r>
            <a:r>
              <a:rPr lang="en-US" sz="2400" i="1" dirty="0">
                <a:latin typeface="Times New Roman"/>
                <a:cs typeface="Times New Roman"/>
              </a:rPr>
              <a:t>, ale </a:t>
            </a:r>
            <a:r>
              <a:rPr lang="en-US" sz="2400" i="1" dirty="0" err="1">
                <a:latin typeface="Times New Roman"/>
                <a:cs typeface="Times New Roman"/>
              </a:rPr>
              <a:t>zmagać</a:t>
            </a:r>
            <a:r>
              <a:rPr lang="en-US" sz="2400" i="1" dirty="0">
                <a:latin typeface="Times New Roman"/>
                <a:cs typeface="Times New Roman"/>
              </a:rPr>
              <a:t> </a:t>
            </a:r>
            <a:r>
              <a:rPr lang="en-US" sz="2400" i="1" dirty="0" err="1">
                <a:latin typeface="Times New Roman"/>
                <a:cs typeface="Times New Roman"/>
              </a:rPr>
              <a:t>się</a:t>
            </a:r>
            <a:r>
              <a:rPr lang="en-US" sz="2400" i="1" dirty="0">
                <a:latin typeface="Times New Roman"/>
                <a:cs typeface="Times New Roman"/>
              </a:rPr>
              <a:t> z </a:t>
            </a:r>
            <a:r>
              <a:rPr lang="en-US" sz="2400" i="1" dirty="0" err="1">
                <a:latin typeface="Times New Roman"/>
                <a:cs typeface="Times New Roman"/>
              </a:rPr>
              <a:t>organizmem</a:t>
            </a:r>
            <a:r>
              <a:rPr lang="en-US" sz="2400" dirty="0">
                <a:latin typeface="Times New Roman"/>
                <a:cs typeface="Times New Roman"/>
              </a:rPr>
              <a:t>.</a:t>
            </a:r>
            <a:endParaRPr lang="en-US" sz="2400">
              <a:latin typeface="Times New Roman"/>
              <a:cs typeface="Times New Roman"/>
            </a:endParaRPr>
          </a:p>
        </p:txBody>
      </p:sp>
    </p:spTree>
    <p:extLst>
      <p:ext uri="{BB962C8B-B14F-4D97-AF65-F5344CB8AC3E}">
        <p14:creationId xmlns:p14="http://schemas.microsoft.com/office/powerpoint/2010/main" val="898692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63">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az 7" descr="Obraz zawierający zewnętrzne, droga, gra, sport&#10;&#10;Opis wygenerowany przy bardzo wysokim poziomie pewności">
            <a:extLst>
              <a:ext uri="{FF2B5EF4-FFF2-40B4-BE49-F238E27FC236}">
                <a16:creationId xmlns:a16="http://schemas.microsoft.com/office/drawing/2014/main" id="{28A80803-E74A-4828-AA19-B1C48D2DD1C2}"/>
              </a:ext>
            </a:extLst>
          </p:cNvPr>
          <p:cNvPicPr>
            <a:picLocks noChangeAspect="1"/>
          </p:cNvPicPr>
          <p:nvPr/>
        </p:nvPicPr>
        <p:blipFill rotWithShape="1">
          <a:blip r:embed="rId2"/>
          <a:srcRect b="14103"/>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5" name="Obraz 5" descr="Obraz zawierający zewnętrzne, budynek, trawa, siedzi&#10;&#10;Opis wygenerowany przy bardzo wysokim poziomie pewności">
            <a:extLst>
              <a:ext uri="{FF2B5EF4-FFF2-40B4-BE49-F238E27FC236}">
                <a16:creationId xmlns:a16="http://schemas.microsoft.com/office/drawing/2014/main" id="{E2BB1ED9-3A30-4047-ADC3-E01B66454DCD}"/>
              </a:ext>
            </a:extLst>
          </p:cNvPr>
          <p:cNvPicPr>
            <a:picLocks noGrp="1" noChangeAspect="1"/>
          </p:cNvPicPr>
          <p:nvPr>
            <p:ph idx="1"/>
          </p:nvPr>
        </p:nvPicPr>
        <p:blipFill rotWithShape="1">
          <a:blip r:embed="rId3"/>
          <a:srcRect l="1923" r="-3" b="-3"/>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6" name="Obraz 6" descr="Obraz zawierający zewnętrzne, osoba, mężczyzna, zdjęcie&#10;&#10;Opis wygenerowany przy bardzo wysokim poziomie pewności">
            <a:extLst>
              <a:ext uri="{FF2B5EF4-FFF2-40B4-BE49-F238E27FC236}">
                <a16:creationId xmlns:a16="http://schemas.microsoft.com/office/drawing/2014/main" id="{E8C17B1D-758E-4067-89CC-EC83FEA1B6F4}"/>
              </a:ext>
            </a:extLst>
          </p:cNvPr>
          <p:cNvPicPr>
            <a:picLocks noGrp="1" noChangeAspect="1"/>
          </p:cNvPicPr>
          <p:nvPr>
            <p:ph sz="half" idx="4294967295"/>
          </p:nvPr>
        </p:nvPicPr>
        <p:blipFill rotWithShape="1">
          <a:blip r:embed="rId4"/>
          <a:srcRect l="18550" r="-1" b="-1"/>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73" name="Freeform: Shape 65">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4" name="Freeform: Shape 67">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DA1677AA-8444-405C-AD96-973410BCAD36}"/>
              </a:ext>
            </a:extLst>
          </p:cNvPr>
          <p:cNvSpPr>
            <a:spLocks noGrp="1"/>
          </p:cNvSpPr>
          <p:nvPr>
            <p:ph type="title"/>
          </p:nvPr>
        </p:nvSpPr>
        <p:spPr>
          <a:xfrm>
            <a:off x="448056" y="685800"/>
            <a:ext cx="2807208" cy="1325563"/>
          </a:xfrm>
        </p:spPr>
        <p:txBody>
          <a:bodyPr vert="horz" lIns="91440" tIns="45720" rIns="91440" bIns="45720" rtlCol="0" anchor="ctr">
            <a:normAutofit/>
          </a:bodyPr>
          <a:lstStyle/>
          <a:p>
            <a:r>
              <a:rPr lang="en-US" sz="2800" kern="1200">
                <a:latin typeface="+mj-lt"/>
                <a:ea typeface="+mj-ea"/>
                <a:cs typeface="+mj-cs"/>
              </a:rPr>
              <a:t>Ogień</a:t>
            </a:r>
            <a:r>
              <a:rPr lang="en-US" sz="2800"/>
              <a:t> olimpijski</a:t>
            </a:r>
            <a:endParaRPr lang="en-US" sz="2800" kern="1200">
              <a:solidFill>
                <a:schemeClr val="tx1"/>
              </a:solidFill>
              <a:latin typeface="+mj-lt"/>
              <a:ea typeface="+mj-ea"/>
              <a:cs typeface="+mj-cs"/>
            </a:endParaRPr>
          </a:p>
        </p:txBody>
      </p:sp>
      <p:sp>
        <p:nvSpPr>
          <p:cNvPr id="75" name="Rectangle 69">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ymbol zastępczy tekstu 7">
            <a:extLst>
              <a:ext uri="{FF2B5EF4-FFF2-40B4-BE49-F238E27FC236}">
                <a16:creationId xmlns:a16="http://schemas.microsoft.com/office/drawing/2014/main" id="{9625A3B5-047F-4424-AF25-E091DB4AA27D}"/>
              </a:ext>
            </a:extLst>
          </p:cNvPr>
          <p:cNvSpPr>
            <a:spLocks noGrp="1"/>
          </p:cNvSpPr>
          <p:nvPr>
            <p:ph type="body" sz="half" idx="2"/>
          </p:nvPr>
        </p:nvSpPr>
        <p:spPr>
          <a:xfrm>
            <a:off x="124784" y="2258568"/>
            <a:ext cx="3569207" cy="3691867"/>
          </a:xfrm>
        </p:spPr>
        <p:txBody>
          <a:bodyPr vert="horz" lIns="91440" tIns="45720" rIns="91440" bIns="45720" rtlCol="0" anchor="t">
            <a:noAutofit/>
          </a:bodyPr>
          <a:lstStyle/>
          <a:p>
            <a:pPr indent="-228600">
              <a:buFont typeface="Arial" panose="020B0604020202020204" pitchFamily="34" charset="0"/>
              <a:buChar char="•"/>
            </a:pPr>
            <a:r>
              <a:rPr lang="en-US" sz="1800"/>
              <a:t>Przy pomocy skupionych promieni słonecznych ogień olimpijski wzniecany jest w Grecji w ruinach świątyni Olimpii. Stamtąd sztafeta olimpijska przekazuje pochodnię olimpijską kolejnym biegaczom. Tradycja zapalania ognia sięga Igrzysk z 1928, a jego przenoszenia w sztafecie – 1936. Na koniec ogień niesiony w pochodni przybywa do miasta-gospodarza igrzysk. Tutaj w trakcie ceremonii otwarcia zapalany jest znicz olimpijski, który płonie przez cały czas trwania zawodów. </a:t>
            </a:r>
          </a:p>
        </p:txBody>
      </p:sp>
      <p:sp>
        <p:nvSpPr>
          <p:cNvPr id="9" name="pole tekstowe 8">
            <a:extLst>
              <a:ext uri="{FF2B5EF4-FFF2-40B4-BE49-F238E27FC236}">
                <a16:creationId xmlns:a16="http://schemas.microsoft.com/office/drawing/2014/main" id="{9B8A1E08-073B-43D2-A411-FD3DBA2FC4FE}"/>
              </a:ext>
            </a:extLst>
          </p:cNvPr>
          <p:cNvSpPr txBox="1"/>
          <p:nvPr/>
        </p:nvSpPr>
        <p:spPr>
          <a:xfrm>
            <a:off x="-2071" y="4099349"/>
            <a:ext cx="57179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Arial"/>
              <a:cs typeface="Arial"/>
            </a:endParaRPr>
          </a:p>
        </p:txBody>
      </p:sp>
    </p:spTree>
    <p:extLst>
      <p:ext uri="{BB962C8B-B14F-4D97-AF65-F5344CB8AC3E}">
        <p14:creationId xmlns:p14="http://schemas.microsoft.com/office/powerpoint/2010/main" val="388086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braz 11" descr="Obraz zawierający zewnętrzne, zdjęcie, duży, budynek&#10;&#10;Opis wygenerowany przy bardzo wysokim poziomie pewności">
            <a:extLst>
              <a:ext uri="{FF2B5EF4-FFF2-40B4-BE49-F238E27FC236}">
                <a16:creationId xmlns:a16="http://schemas.microsoft.com/office/drawing/2014/main" id="{D5BB318A-6851-4264-A14D-8B938EA8A72E}"/>
              </a:ext>
            </a:extLst>
          </p:cNvPr>
          <p:cNvPicPr>
            <a:picLocks noGrp="1" noChangeAspect="1"/>
          </p:cNvPicPr>
          <p:nvPr>
            <p:ph sz="quarter" idx="4294967295"/>
          </p:nvPr>
        </p:nvPicPr>
        <p:blipFill rotWithShape="1">
          <a:blip r:embed="rId2"/>
          <a:srcRect t="9091" r="15541" b="-1"/>
          <a:stretch/>
        </p:blipFill>
        <p:spPr>
          <a:xfrm>
            <a:off x="3536950" y="276"/>
            <a:ext cx="8655050" cy="6857448"/>
          </a:xfrm>
          <a:prstGeom prst="rect">
            <a:avLst/>
          </a:prstGeom>
          <a:solidFill>
            <a:srgbClr val="FFFFFF">
              <a:shade val="85000"/>
            </a:srgbClr>
          </a:solidFill>
        </p:spPr>
      </p:pic>
      <p:sp>
        <p:nvSpPr>
          <p:cNvPr id="24" name="Rectangle 1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C9CD0A96-C30A-4AC5-8466-C4BA84094D3A}"/>
              </a:ext>
            </a:extLst>
          </p:cNvPr>
          <p:cNvSpPr>
            <a:spLocks noGrp="1"/>
          </p:cNvSpPr>
          <p:nvPr>
            <p:ph type="title" idx="4294967295"/>
          </p:nvPr>
        </p:nvSpPr>
        <p:spPr>
          <a:xfrm>
            <a:off x="0" y="3973513"/>
            <a:ext cx="4311650" cy="3205162"/>
          </a:xfrm>
          <a:prstGeom prst="ellipse">
            <a:avLst/>
          </a:prstGeom>
        </p:spPr>
        <p:txBody>
          <a:bodyPr vert="horz" lIns="91440" tIns="45720" rIns="91440" bIns="45720" rtlCol="0" anchor="b">
            <a:normAutofit fontScale="90000"/>
          </a:bodyPr>
          <a:lstStyle/>
          <a:p>
            <a:r>
              <a:rPr lang="en-US" sz="2600" dirty="0"/>
              <a:t>Pierwsza ceremonia otwarcia nowożytnych </a:t>
            </a:r>
            <a:r>
              <a:rPr lang="en-US" sz="2600"/>
              <a:t>igrzysk olimpijskich </a:t>
            </a:r>
            <a:br>
              <a:rPr lang="en-US" sz="2600" dirty="0">
                <a:cs typeface="Calibri Light"/>
              </a:rPr>
            </a:br>
            <a:br>
              <a:rPr lang="en-US" sz="2600" dirty="0">
                <a:cs typeface="Calibri Light"/>
              </a:rPr>
            </a:br>
            <a:r>
              <a:rPr lang="en-US" sz="2600">
                <a:cs typeface="Calibri Light"/>
              </a:rPr>
              <a:t>Grecja, Ateny 1896 r.</a:t>
            </a:r>
            <a:br>
              <a:rPr lang="en-US" sz="2600" dirty="0"/>
            </a:br>
            <a:endParaRPr lang="en-US" sz="2600" dirty="0">
              <a:cs typeface="Calibri Light"/>
            </a:endParaRPr>
          </a:p>
        </p:txBody>
      </p:sp>
      <p:sp>
        <p:nvSpPr>
          <p:cNvPr id="25"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pole tekstowe 26">
            <a:extLst>
              <a:ext uri="{FF2B5EF4-FFF2-40B4-BE49-F238E27FC236}">
                <a16:creationId xmlns:a16="http://schemas.microsoft.com/office/drawing/2014/main" id="{9A8339E6-6AFC-488F-B2DC-9131B00A01DD}"/>
              </a:ext>
            </a:extLst>
          </p:cNvPr>
          <p:cNvSpPr txBox="1"/>
          <p:nvPr/>
        </p:nvSpPr>
        <p:spPr>
          <a:xfrm>
            <a:off x="129310" y="1018310"/>
            <a:ext cx="520238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cs typeface="Times New Roman"/>
              </a:rPr>
              <a:t>W trakcie odgrywania hymnu olimpijskiego, na maszt </a:t>
            </a:r>
            <a:r>
              <a:rPr lang="en-US" dirty="0">
                <a:latin typeface="Times New Roman"/>
                <a:cs typeface="Times New Roman"/>
              </a:rPr>
              <a:t>wciągana jest flaga olimpijska, którą wnoszą na arenę wybitne osobistości. Wszyscy flagowi zbierają się w kole, a jeden wybrany zawodnik, jeden trener oraz jeden wybrany sędzia składają, w imieniu wszystkich zawodników, trenerów i sędziów, przysięgę olimpijską. Na koniec przedostatni biegacz sztafety olimpijskiej wbiega na stadion niosąc ogień olimpijski. Przekazuje go ostatniemu biegaczowi sztafety, zazwyczaj z goszczącego igrzyska kraju, który zapala znicz olimpijski. Często wypuszczane są gołębice – symbol </a:t>
            </a:r>
            <a:r>
              <a:rPr lang="en-US">
                <a:latin typeface="Times New Roman"/>
                <a:cs typeface="Times New Roman"/>
              </a:rPr>
              <a:t>pokoju.</a:t>
            </a:r>
            <a:endParaRPr lang="en-US" dirty="0">
              <a:latin typeface="Times New Roman"/>
              <a:cs typeface="Times New Roman"/>
            </a:endParaRPr>
          </a:p>
        </p:txBody>
      </p:sp>
      <p:sp>
        <p:nvSpPr>
          <p:cNvPr id="28" name="pole tekstowe 27">
            <a:extLst>
              <a:ext uri="{FF2B5EF4-FFF2-40B4-BE49-F238E27FC236}">
                <a16:creationId xmlns:a16="http://schemas.microsoft.com/office/drawing/2014/main" id="{7E148DEA-BC03-43B0-ACF4-0705A830B136}"/>
              </a:ext>
            </a:extLst>
          </p:cNvPr>
          <p:cNvSpPr txBox="1"/>
          <p:nvPr/>
        </p:nvSpPr>
        <p:spPr>
          <a:xfrm>
            <a:off x="314036" y="498763"/>
            <a:ext cx="1024774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000">
                <a:highlight>
                  <a:srgbClr val="808080"/>
                </a:highlight>
                <a:cs typeface="Calibri"/>
              </a:rPr>
              <a:t>Symbole podczas ceremonii otwarcia</a:t>
            </a:r>
          </a:p>
        </p:txBody>
      </p:sp>
    </p:spTree>
    <p:extLst>
      <p:ext uri="{BB962C8B-B14F-4D97-AF65-F5344CB8AC3E}">
        <p14:creationId xmlns:p14="http://schemas.microsoft.com/office/powerpoint/2010/main" val="2338260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EDBC6D60-E91C-4F17-8584-D7720A6EC5BC}"/>
              </a:ext>
            </a:extLst>
          </p:cNvPr>
          <p:cNvSpPr>
            <a:spLocks noGrp="1"/>
          </p:cNvSpPr>
          <p:nvPr>
            <p:ph type="title"/>
          </p:nvPr>
        </p:nvSpPr>
        <p:spPr>
          <a:xfrm>
            <a:off x="2311147" y="365760"/>
            <a:ext cx="7569706" cy="1288238"/>
          </a:xfrm>
        </p:spPr>
        <p:txBody>
          <a:bodyPr anchor="ctr">
            <a:normAutofit/>
          </a:bodyPr>
          <a:lstStyle/>
          <a:p>
            <a:pPr algn="ctr"/>
            <a:r>
              <a:rPr lang="pl-PL">
                <a:latin typeface="Times New Roman"/>
                <a:cs typeface="Calibri Light"/>
              </a:rPr>
              <a:t>Dyscypliny olimpijskie</a:t>
            </a:r>
            <a:endParaRPr lang="pl-PL">
              <a:latin typeface="Times New Roman"/>
            </a:endParaRPr>
          </a:p>
        </p:txBody>
      </p:sp>
      <p:sp>
        <p:nvSpPr>
          <p:cNvPr id="3" name="Symbol zastępczy zawartości 2">
            <a:extLst>
              <a:ext uri="{FF2B5EF4-FFF2-40B4-BE49-F238E27FC236}">
                <a16:creationId xmlns:a16="http://schemas.microsoft.com/office/drawing/2014/main" id="{DCC19EFE-46E0-4D0D-9968-3548D2B0CA76}"/>
              </a:ext>
            </a:extLst>
          </p:cNvPr>
          <p:cNvSpPr>
            <a:spLocks noGrp="1"/>
          </p:cNvSpPr>
          <p:nvPr>
            <p:ph idx="1"/>
          </p:nvPr>
        </p:nvSpPr>
        <p:spPr>
          <a:xfrm>
            <a:off x="2315660" y="1229453"/>
            <a:ext cx="7964772" cy="5456520"/>
          </a:xfrm>
        </p:spPr>
        <p:txBody>
          <a:bodyPr vert="horz" lIns="91440" tIns="45720" rIns="91440" bIns="45720" rtlCol="0" anchor="t">
            <a:normAutofit/>
          </a:bodyPr>
          <a:lstStyle/>
          <a:p>
            <a:endParaRPr lang="pl-PL" sz="2000" dirty="0">
              <a:cs typeface="Calibri" panose="020F0502020204030204"/>
            </a:endParaRPr>
          </a:p>
          <a:p>
            <a:r>
              <a:rPr lang="pl-PL" sz="2000">
                <a:latin typeface="Times New Roman"/>
                <a:ea typeface="+mn-lt"/>
                <a:cs typeface="+mn-lt"/>
              </a:rPr>
              <a:t>Na pierwszych igrzyskach rozgrywano zawody jedynie w 9 dyscyplinach: lekkoatletyce, kolarstwie, szermierce, gimnastyce, strzelectwie, tenisie, podnoszeniu ciężarów, zapasach i pływaniu. Współcześnie ich liczba osiągnęła już 50, a ta liczba ciągle rośnie.</a:t>
            </a:r>
            <a:endParaRPr lang="pl-PL" sz="2000">
              <a:latin typeface="Times New Roman"/>
              <a:cs typeface="Calibri"/>
            </a:endParaRPr>
          </a:p>
          <a:p>
            <a:r>
              <a:rPr lang="pl-PL" sz="2000">
                <a:latin typeface="Times New Roman"/>
                <a:ea typeface="+mn-lt"/>
                <a:cs typeface="+mn-lt"/>
              </a:rPr>
              <a:t>W skład każdej dyscypliny wchodzi od kilku do kilkunastu konkurencji, które rozgrywane są oddzielnie przez kobiety i mężczyzn. Jednak istnieją takie dyscypliny bądź konkurencje, które są rozgrywane wyłącznie przez kobiety (</a:t>
            </a:r>
            <a:r>
              <a:rPr lang="pl-PL" sz="2000">
                <a:highlight>
                  <a:srgbClr val="FF00FF"/>
                </a:highlight>
                <a:latin typeface="Times New Roman"/>
                <a:ea typeface="+mn-lt"/>
                <a:cs typeface="+mn-lt"/>
              </a:rPr>
              <a:t>gimnastyka artystyczna, pływani synchroniczne, siedmiobój lekkoatletyczny, rozgrywany w przeszłości softball</a:t>
            </a:r>
            <a:r>
              <a:rPr lang="pl-PL" sz="2000">
                <a:latin typeface="Times New Roman"/>
                <a:ea typeface="+mn-lt"/>
                <a:cs typeface="+mn-lt"/>
              </a:rPr>
              <a:t>) lub wyłącznie przez mężczyzn (</a:t>
            </a:r>
            <a:r>
              <a:rPr lang="pl-PL" sz="2000">
                <a:highlight>
                  <a:srgbClr val="0000FF"/>
                </a:highlight>
                <a:latin typeface="Times New Roman"/>
                <a:ea typeface="+mn-lt"/>
                <a:cs typeface="+mn-lt"/>
              </a:rPr>
              <a:t>dziesięciobój lekkoatletyczny, zapasy w stylu klasycznym, rozgrywany w przeszłości baseball</a:t>
            </a:r>
            <a:r>
              <a:rPr lang="pl-PL" sz="2000">
                <a:latin typeface="Times New Roman"/>
                <a:ea typeface="+mn-lt"/>
                <a:cs typeface="+mn-lt"/>
              </a:rPr>
              <a:t>). Jedyną dyscypliną, w której nie ma osobnych konkurencji dla kobiet i mężczyzn jest jeździectwo. Żeby dana konkurencja mogła być wpisana do programu olimpijskiego musi być powszechnie uprawiana w wielu krajach świata: dla konkurencji męskich – w co najmniej 75 krajach na 4 kontynentach, dla kobiecych – w co najmniej 40 krajach na 3 kontynentach.</a:t>
            </a:r>
            <a:endParaRPr lang="pl-PL" sz="2000">
              <a:latin typeface="Times New Roman"/>
              <a:cs typeface="Times New Roman"/>
            </a:endParaRPr>
          </a:p>
          <a:p>
            <a:endParaRPr lang="pl-PL" sz="1500" dirty="0">
              <a:latin typeface="Times New Roman"/>
              <a:cs typeface="Calibri"/>
            </a:endParaRPr>
          </a:p>
        </p:txBody>
      </p:sp>
    </p:spTree>
    <p:extLst>
      <p:ext uri="{BB962C8B-B14F-4D97-AF65-F5344CB8AC3E}">
        <p14:creationId xmlns:p14="http://schemas.microsoft.com/office/powerpoint/2010/main" val="997950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8379124-92D4-4DBD-86B9-ABCB0B440EEB}"/>
              </a:ext>
            </a:extLst>
          </p:cNvPr>
          <p:cNvSpPr>
            <a:spLocks noGrp="1"/>
          </p:cNvSpPr>
          <p:nvPr>
            <p:ph type="title"/>
          </p:nvPr>
        </p:nvSpPr>
        <p:spPr>
          <a:xfrm>
            <a:off x="526073" y="489439"/>
            <a:ext cx="11139854" cy="930447"/>
          </a:xfrm>
          <a:prstGeom prst="ellipse">
            <a:avLst/>
          </a:prstGeom>
        </p:spPr>
        <p:txBody>
          <a:bodyPr vert="horz" lIns="91440" tIns="45720" rIns="91440" bIns="45720" rtlCol="0" anchor="b">
            <a:normAutofit/>
          </a:bodyPr>
          <a:lstStyle/>
          <a:p>
            <a:pPr algn="ctr"/>
            <a:r>
              <a:rPr lang="en-US" sz="3800" kern="1200">
                <a:solidFill>
                  <a:schemeClr val="bg1"/>
                </a:solidFill>
                <a:latin typeface="+mj-lt"/>
                <a:ea typeface="+mj-ea"/>
                <a:cs typeface="+mj-cs"/>
              </a:rPr>
              <a:t>Dyscypliny pokazowe</a:t>
            </a:r>
          </a:p>
        </p:txBody>
      </p:sp>
      <p:cxnSp>
        <p:nvCxnSpPr>
          <p:cNvPr id="20" name="Straight Connector 19">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Symbol zastępczy zawartości 4">
            <a:extLst>
              <a:ext uri="{FF2B5EF4-FFF2-40B4-BE49-F238E27FC236}">
                <a16:creationId xmlns:a16="http://schemas.microsoft.com/office/drawing/2014/main" id="{27093AFA-0D7B-4F6B-BB37-315113AAEC65}"/>
              </a:ext>
            </a:extLst>
          </p:cNvPr>
          <p:cNvGraphicFramePr>
            <a:graphicFrameLocks/>
          </p:cNvGraphicFramePr>
          <p:nvPr>
            <p:extLst>
              <p:ext uri="{D42A27DB-BD31-4B8C-83A1-F6EECF244321}">
                <p14:modId xmlns:p14="http://schemas.microsoft.com/office/powerpoint/2010/main" val="1423688502"/>
              </p:ext>
            </p:extLst>
          </p:nvPr>
        </p:nvGraphicFramePr>
        <p:xfrm>
          <a:off x="320040" y="3120035"/>
          <a:ext cx="11496823" cy="2612649"/>
        </p:xfrm>
        <a:graphic>
          <a:graphicData uri="http://schemas.openxmlformats.org/drawingml/2006/table">
            <a:tbl>
              <a:tblPr firstRow="1" bandRow="1">
                <a:noFill/>
                <a:tableStyleId>{9D7B26C5-4107-4FEC-AEDC-1716B250A1EF}</a:tableStyleId>
              </a:tblPr>
              <a:tblGrid>
                <a:gridCol w="4781161">
                  <a:extLst>
                    <a:ext uri="{9D8B030D-6E8A-4147-A177-3AD203B41FA5}">
                      <a16:colId xmlns:a16="http://schemas.microsoft.com/office/drawing/2014/main" val="904676355"/>
                    </a:ext>
                  </a:extLst>
                </a:gridCol>
                <a:gridCol w="4487095">
                  <a:extLst>
                    <a:ext uri="{9D8B030D-6E8A-4147-A177-3AD203B41FA5}">
                      <a16:colId xmlns:a16="http://schemas.microsoft.com/office/drawing/2014/main" val="1426994339"/>
                    </a:ext>
                  </a:extLst>
                </a:gridCol>
                <a:gridCol w="2228567">
                  <a:extLst>
                    <a:ext uri="{9D8B030D-6E8A-4147-A177-3AD203B41FA5}">
                      <a16:colId xmlns:a16="http://schemas.microsoft.com/office/drawing/2014/main" val="2163612414"/>
                    </a:ext>
                  </a:extLst>
                </a:gridCol>
              </a:tblGrid>
              <a:tr h="2612649">
                <a:tc>
                  <a:txBody>
                    <a:bodyPr/>
                    <a:lstStyle/>
                    <a:p>
                      <a:pPr lvl="0">
                        <a:buFont typeface="Arial" panose="020B0604020202020204" pitchFamily="34" charset="0"/>
                        <a:buChar char="•"/>
                      </a:pPr>
                      <a:r>
                        <a:rPr lang="pl-PL" sz="2500" b="1" u="none" strike="noStrike" dirty="0">
                          <a:solidFill>
                            <a:schemeClr val="tx1">
                              <a:lumMod val="75000"/>
                              <a:lumOff val="25000"/>
                            </a:schemeClr>
                          </a:solidFill>
                          <a:effectLst/>
                        </a:rPr>
                        <a:t>Balet na nartach</a:t>
                      </a:r>
                      <a:endParaRPr lang="pl-PL" sz="2500" b="1" dirty="0">
                        <a:solidFill>
                          <a:schemeClr val="tx1">
                            <a:lumMod val="75000"/>
                            <a:lumOff val="25000"/>
                          </a:schemeClr>
                        </a:solidFill>
                        <a:effectLst/>
                      </a:endParaRPr>
                    </a:p>
                    <a:p>
                      <a:pPr lvl="0">
                        <a:buFont typeface="Arial" panose="020B0604020202020204" pitchFamily="34" charset="0"/>
                        <a:buChar char="•"/>
                      </a:pPr>
                      <a:r>
                        <a:rPr lang="pl-PL" sz="2500" b="1" u="none" strike="noStrike" dirty="0">
                          <a:solidFill>
                            <a:schemeClr val="tx1">
                              <a:lumMod val="75000"/>
                              <a:lumOff val="25000"/>
                            </a:schemeClr>
                          </a:solidFill>
                          <a:effectLst/>
                        </a:rPr>
                        <a:t>Bandy</a:t>
                      </a:r>
                      <a:r>
                        <a:rPr lang="pl-PL" sz="2500" b="1" dirty="0">
                          <a:solidFill>
                            <a:schemeClr val="tx1">
                              <a:lumMod val="75000"/>
                              <a:lumOff val="25000"/>
                            </a:schemeClr>
                          </a:solidFill>
                          <a:effectLst/>
                        </a:rPr>
                        <a:t> </a:t>
                      </a:r>
                      <a:endParaRPr lang="pl-PL" sz="2500" b="1" dirty="0">
                        <a:solidFill>
                          <a:schemeClr val="tx1">
                            <a:lumMod val="75000"/>
                            <a:lumOff val="25000"/>
                          </a:schemeClr>
                        </a:solidFill>
                      </a:endParaRPr>
                    </a:p>
                    <a:p>
                      <a:pPr lvl="0">
                        <a:buFont typeface="Arial" panose="020B0604020202020204" pitchFamily="34" charset="0"/>
                        <a:buChar char="•"/>
                      </a:pPr>
                      <a:r>
                        <a:rPr lang="pl-PL" sz="2500" b="1" u="none" strike="noStrike" dirty="0">
                          <a:solidFill>
                            <a:schemeClr val="tx1">
                              <a:lumMod val="75000"/>
                              <a:lumOff val="25000"/>
                            </a:schemeClr>
                          </a:solidFill>
                          <a:effectLst/>
                        </a:rPr>
                        <a:t>Biegi narciarskie</a:t>
                      </a:r>
                      <a:r>
                        <a:rPr lang="pl-PL" sz="2500" b="1" dirty="0">
                          <a:solidFill>
                            <a:schemeClr val="tx1">
                              <a:lumMod val="75000"/>
                              <a:lumOff val="25000"/>
                            </a:schemeClr>
                          </a:solidFill>
                          <a:effectLst/>
                        </a:rPr>
                        <a:t> niepełnosprawnych </a:t>
                      </a:r>
                      <a:endParaRPr lang="pl-PL" sz="2500" b="1" dirty="0">
                        <a:solidFill>
                          <a:schemeClr val="tx1">
                            <a:lumMod val="75000"/>
                            <a:lumOff val="25000"/>
                          </a:schemeClr>
                        </a:solidFill>
                      </a:endParaRPr>
                    </a:p>
                  </a:txBody>
                  <a:tcPr marL="300304" marR="131649" marT="150152" marB="150152">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marL="342900" indent="-342900">
                        <a:buFont typeface="Arial"/>
                        <a:buChar char="•"/>
                      </a:pPr>
                      <a:r>
                        <a:rPr lang="pl-PL" sz="2500" b="1" u="none" strike="noStrike" dirty="0">
                          <a:solidFill>
                            <a:schemeClr val="tx1">
                              <a:lumMod val="75000"/>
                              <a:lumOff val="25000"/>
                            </a:schemeClr>
                          </a:solidFill>
                          <a:effectLst/>
                        </a:rPr>
                        <a:t>Curling</a:t>
                      </a:r>
                      <a:endParaRPr lang="pl-PL" sz="2500" b="1" dirty="0">
                        <a:solidFill>
                          <a:schemeClr val="tx1">
                            <a:lumMod val="75000"/>
                            <a:lumOff val="25000"/>
                          </a:schemeClr>
                        </a:solidFill>
                        <a:effectLst/>
                      </a:endParaRPr>
                    </a:p>
                    <a:p>
                      <a:pPr>
                        <a:buFont typeface="Arial" panose="020B0604020202020204" pitchFamily="34" charset="0"/>
                        <a:buChar char="•"/>
                      </a:pPr>
                      <a:r>
                        <a:rPr lang="pl-PL" sz="2500" b="1" u="none" strike="noStrike" dirty="0">
                          <a:solidFill>
                            <a:schemeClr val="tx1">
                              <a:lumMod val="75000"/>
                              <a:lumOff val="25000"/>
                            </a:schemeClr>
                          </a:solidFill>
                          <a:effectLst/>
                        </a:rPr>
                        <a:t>Narciarstwo alpejskie</a:t>
                      </a:r>
                      <a:r>
                        <a:rPr lang="pl-PL" sz="2500" b="1" dirty="0">
                          <a:solidFill>
                            <a:schemeClr val="tx1">
                              <a:lumMod val="75000"/>
                              <a:lumOff val="25000"/>
                            </a:schemeClr>
                          </a:solidFill>
                          <a:effectLst/>
                        </a:rPr>
                        <a:t> niepełnosprawnych </a:t>
                      </a:r>
                    </a:p>
                    <a:p>
                      <a:pPr>
                        <a:buFont typeface="Arial" panose="020B0604020202020204" pitchFamily="34" charset="0"/>
                        <a:buChar char="•"/>
                      </a:pPr>
                      <a:r>
                        <a:rPr lang="pl-PL" sz="2500" b="1" u="none" strike="noStrike" dirty="0">
                          <a:solidFill>
                            <a:schemeClr val="tx1">
                              <a:lumMod val="75000"/>
                              <a:lumOff val="25000"/>
                            </a:schemeClr>
                          </a:solidFill>
                          <a:effectLst/>
                        </a:rPr>
                        <a:t>Narciarstwo szybkie</a:t>
                      </a:r>
                      <a:endParaRPr lang="pl-PL" sz="2500" b="1" dirty="0">
                        <a:solidFill>
                          <a:schemeClr val="tx1">
                            <a:lumMod val="75000"/>
                            <a:lumOff val="25000"/>
                          </a:schemeClr>
                        </a:solidFill>
                        <a:effectLst/>
                      </a:endParaRPr>
                    </a:p>
                  </a:txBody>
                  <a:tcPr marL="300304" marR="131649" marT="150152" marB="150152">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buFont typeface="Arial" panose="020B0604020202020204" pitchFamily="34" charset="0"/>
                        <a:buChar char="•"/>
                      </a:pPr>
                      <a:r>
                        <a:rPr lang="pl-PL" sz="2500" b="1" u="none" strike="noStrike" dirty="0">
                          <a:solidFill>
                            <a:schemeClr val="tx1">
                              <a:lumMod val="75000"/>
                              <a:lumOff val="25000"/>
                            </a:schemeClr>
                          </a:solidFill>
                          <a:effectLst/>
                        </a:rPr>
                        <a:t>Pięciobój zimowy</a:t>
                      </a:r>
                      <a:endParaRPr lang="pl-PL" sz="2500" b="1" dirty="0">
                        <a:solidFill>
                          <a:schemeClr val="tx1">
                            <a:lumMod val="75000"/>
                            <a:lumOff val="25000"/>
                          </a:schemeClr>
                        </a:solidFill>
                        <a:effectLst/>
                      </a:endParaRPr>
                    </a:p>
                    <a:p>
                      <a:pPr>
                        <a:buFont typeface="Arial" panose="020B0604020202020204" pitchFamily="34" charset="0"/>
                        <a:buChar char="•"/>
                      </a:pPr>
                      <a:r>
                        <a:rPr lang="pl-PL" sz="2500" b="1" u="none" strike="noStrike" err="1">
                          <a:solidFill>
                            <a:schemeClr val="tx1">
                              <a:lumMod val="75000"/>
                              <a:lumOff val="25000"/>
                            </a:schemeClr>
                          </a:solidFill>
                          <a:effectLst/>
                        </a:rPr>
                        <a:t>Skijöring</a:t>
                      </a:r>
                      <a:endParaRPr lang="pl-PL" sz="2500" b="1" u="none" strike="noStrike">
                        <a:solidFill>
                          <a:schemeClr val="tx1">
                            <a:lumMod val="75000"/>
                            <a:lumOff val="25000"/>
                          </a:schemeClr>
                        </a:solidFill>
                        <a:effectLst/>
                      </a:endParaRPr>
                    </a:p>
                    <a:p>
                      <a:pPr>
                        <a:buFont typeface="Arial" panose="020B0604020202020204" pitchFamily="34" charset="0"/>
                        <a:buChar char="•"/>
                      </a:pPr>
                      <a:r>
                        <a:rPr lang="pl-PL" sz="2500" b="1" u="none" strike="noStrike" dirty="0">
                          <a:solidFill>
                            <a:schemeClr val="tx1">
                              <a:lumMod val="75000"/>
                              <a:lumOff val="25000"/>
                            </a:schemeClr>
                          </a:solidFill>
                          <a:effectLst/>
                        </a:rPr>
                        <a:t>Wyścig psich zaprzęgów</a:t>
                      </a:r>
                      <a:endParaRPr lang="pl-PL" sz="2500" b="1" dirty="0">
                        <a:solidFill>
                          <a:schemeClr val="tx1">
                            <a:lumMod val="75000"/>
                            <a:lumOff val="25000"/>
                          </a:schemeClr>
                        </a:solidFill>
                        <a:effectLst/>
                      </a:endParaRPr>
                    </a:p>
                  </a:txBody>
                  <a:tcPr marL="300304" marR="131649" marT="150152" marB="150152">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933107514"/>
                  </a:ext>
                </a:extLst>
              </a:tr>
            </a:tbl>
          </a:graphicData>
        </a:graphic>
      </p:graphicFrame>
    </p:spTree>
    <p:extLst>
      <p:ext uri="{BB962C8B-B14F-4D97-AF65-F5344CB8AC3E}">
        <p14:creationId xmlns:p14="http://schemas.microsoft.com/office/powerpoint/2010/main" val="2228005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az 6" descr="Obraz zawierający osoba, mężczyzna, noszenie, patrzenie&#10;&#10;Opis wygenerowany przy bardzo wysokim poziomie pewności">
            <a:extLst>
              <a:ext uri="{FF2B5EF4-FFF2-40B4-BE49-F238E27FC236}">
                <a16:creationId xmlns:a16="http://schemas.microsoft.com/office/drawing/2014/main" id="{463F359B-47A9-472E-8BD8-8C5A5C29BA13}"/>
              </a:ext>
            </a:extLst>
          </p:cNvPr>
          <p:cNvPicPr>
            <a:picLocks noChangeAspect="1"/>
          </p:cNvPicPr>
          <p:nvPr/>
        </p:nvPicPr>
        <p:blipFill rotWithShape="1">
          <a:blip r:embed="rId2"/>
          <a:srcRect t="8869" r="9091" b="1419"/>
          <a:stretch/>
        </p:blipFill>
        <p:spPr>
          <a:xfrm>
            <a:off x="51660" y="90417"/>
            <a:ext cx="12192000" cy="6857990"/>
          </a:xfrm>
          <a:prstGeom prst="rect">
            <a:avLst/>
          </a:prstGeom>
        </p:spPr>
      </p:pic>
      <p:sp>
        <p:nvSpPr>
          <p:cNvPr id="35" name="Rectangle 37">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0B3FBDF-A9B9-4A1E-8B94-03179DB16DE5}"/>
              </a:ext>
            </a:extLst>
          </p:cNvPr>
          <p:cNvSpPr>
            <a:spLocks noGrp="1"/>
          </p:cNvSpPr>
          <p:nvPr>
            <p:ph type="title" idx="4294967295"/>
          </p:nvPr>
        </p:nvSpPr>
        <p:spPr>
          <a:xfrm>
            <a:off x="52364" y="188229"/>
            <a:ext cx="3759240" cy="1344975"/>
          </a:xfrm>
          <a:prstGeom prst="ellipse">
            <a:avLst/>
          </a:prstGeom>
        </p:spPr>
        <p:txBody>
          <a:bodyPr vert="horz" lIns="91440" tIns="45720" rIns="91440" bIns="45720" rtlCol="0" anchor="ctr">
            <a:normAutofit/>
          </a:bodyPr>
          <a:lstStyle/>
          <a:p>
            <a:r>
              <a:rPr lang="en-US" sz="3100">
                <a:latin typeface="Times New Roman"/>
                <a:cs typeface="Times New Roman"/>
              </a:rPr>
              <a:t>Polscy olimpijczycy</a:t>
            </a:r>
          </a:p>
        </p:txBody>
      </p:sp>
      <p:sp>
        <p:nvSpPr>
          <p:cNvPr id="3" name="Symbol zastępczy zawartości 2">
            <a:extLst>
              <a:ext uri="{FF2B5EF4-FFF2-40B4-BE49-F238E27FC236}">
                <a16:creationId xmlns:a16="http://schemas.microsoft.com/office/drawing/2014/main" id="{C7770FF7-883A-4971-BD31-4560F653392B}"/>
              </a:ext>
            </a:extLst>
          </p:cNvPr>
          <p:cNvSpPr>
            <a:spLocks noGrp="1"/>
          </p:cNvSpPr>
          <p:nvPr>
            <p:ph idx="4294967295"/>
          </p:nvPr>
        </p:nvSpPr>
        <p:spPr>
          <a:xfrm>
            <a:off x="335218" y="1201062"/>
            <a:ext cx="3949553" cy="1498556"/>
          </a:xfrm>
        </p:spPr>
        <p:txBody>
          <a:bodyPr vert="horz" lIns="91440" tIns="45720" rIns="91440" bIns="45720" rtlCol="0" anchor="t">
            <a:normAutofit lnSpcReduction="10000"/>
          </a:bodyPr>
          <a:lstStyle/>
          <a:p>
            <a:pPr marL="0"/>
            <a:endParaRPr lang="en-US" sz="1800" b="1"/>
          </a:p>
          <a:p>
            <a:r>
              <a:rPr lang="en-US" sz="1800">
                <a:latin typeface="Times New Roman"/>
                <a:cs typeface="Times New Roman"/>
              </a:rPr>
              <a:t>Złote medale zdobyte na letnich igrzyskach olimpijskich </a:t>
            </a:r>
            <a:r>
              <a:rPr lang="en-US" sz="1800">
                <a:solidFill>
                  <a:srgbClr val="FF0000"/>
                </a:solidFill>
                <a:latin typeface="Times New Roman"/>
                <a:cs typeface="Times New Roman"/>
              </a:rPr>
              <a:t>68</a:t>
            </a:r>
          </a:p>
          <a:p>
            <a:r>
              <a:rPr lang="en-US" sz="1800">
                <a:latin typeface="Times New Roman"/>
                <a:cs typeface="Times New Roman"/>
              </a:rPr>
              <a:t>Złote medale zdobyte na zimowych igrzyskach olimpijskich </a:t>
            </a:r>
            <a:r>
              <a:rPr lang="en-US" sz="1800">
                <a:solidFill>
                  <a:srgbClr val="FF0000"/>
                </a:solidFill>
                <a:latin typeface="Times New Roman"/>
                <a:cs typeface="Times New Roman"/>
              </a:rPr>
              <a:t>7</a:t>
            </a:r>
          </a:p>
          <a:p>
            <a:endParaRPr lang="en-US" sz="1800" dirty="0">
              <a:latin typeface="Times New Roman"/>
              <a:cs typeface="Times New Roman"/>
            </a:endParaRPr>
          </a:p>
        </p:txBody>
      </p:sp>
      <p:sp>
        <p:nvSpPr>
          <p:cNvPr id="4" name="pole tekstowe 3">
            <a:extLst>
              <a:ext uri="{FF2B5EF4-FFF2-40B4-BE49-F238E27FC236}">
                <a16:creationId xmlns:a16="http://schemas.microsoft.com/office/drawing/2014/main" id="{15E5494C-9C80-4DC6-B02E-FB53630D45EE}"/>
              </a:ext>
            </a:extLst>
          </p:cNvPr>
          <p:cNvSpPr txBox="1"/>
          <p:nvPr/>
        </p:nvSpPr>
        <p:spPr>
          <a:xfrm>
            <a:off x="338248" y="2291086"/>
            <a:ext cx="4460537" cy="21390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ctr">
              <a:spcAft>
                <a:spcPts val="600"/>
              </a:spcAft>
              <a:buFont typeface="Arial" panose="020B0604020202020204" pitchFamily="34" charset="0"/>
              <a:buChar char="•"/>
            </a:pPr>
            <a:endParaRPr lang="pl-PL" sz="2000" dirty="0">
              <a:solidFill>
                <a:srgbClr val="FFFFFF"/>
              </a:solidFill>
              <a:latin typeface="Times New Roman"/>
              <a:ea typeface="+mn-lt"/>
              <a:cs typeface="+mn-lt"/>
            </a:endParaRPr>
          </a:p>
          <a:p>
            <a:pPr marL="342900" indent="-342900">
              <a:spcAft>
                <a:spcPts val="600"/>
              </a:spcAft>
              <a:buFont typeface="Arial" panose="020B0604020202020204" pitchFamily="34" charset="0"/>
              <a:buChar char="•"/>
            </a:pPr>
            <a:r>
              <a:rPr lang="pl-PL" sz="2000">
                <a:solidFill>
                  <a:srgbClr val="FFFFFF"/>
                </a:solidFill>
                <a:latin typeface="Times New Roman"/>
                <a:ea typeface="+mn-lt"/>
                <a:cs typeface="+mn-lt"/>
              </a:rPr>
              <a:t>Srebrne medale zdobyte na letnich igrzyskach olimpijskich </a:t>
            </a:r>
            <a:r>
              <a:rPr lang="pl-PL" sz="2000">
                <a:solidFill>
                  <a:srgbClr val="FF0000"/>
                </a:solidFill>
                <a:latin typeface="Times New Roman"/>
                <a:ea typeface="+mn-lt"/>
                <a:cs typeface="+mn-lt"/>
              </a:rPr>
              <a:t>83 </a:t>
            </a:r>
          </a:p>
          <a:p>
            <a:pPr marL="342900" indent="-342900">
              <a:spcAft>
                <a:spcPts val="600"/>
              </a:spcAft>
              <a:buFont typeface="Arial" panose="020B0604020202020204" pitchFamily="34" charset="0"/>
              <a:buChar char="•"/>
            </a:pPr>
            <a:r>
              <a:rPr lang="pl-PL" sz="2000">
                <a:solidFill>
                  <a:srgbClr val="FFFFFF"/>
                </a:solidFill>
                <a:latin typeface="Times New Roman"/>
                <a:ea typeface="+mn-lt"/>
                <a:cs typeface="+mn-lt"/>
              </a:rPr>
              <a:t>Srebrne medale zdobyte na zimowych igrzyskach olimpijskich </a:t>
            </a:r>
            <a:r>
              <a:rPr lang="pl-PL" sz="2000">
                <a:solidFill>
                  <a:srgbClr val="FF0000"/>
                </a:solidFill>
                <a:latin typeface="Times New Roman"/>
                <a:ea typeface="+mn-lt"/>
                <a:cs typeface="+mn-lt"/>
              </a:rPr>
              <a:t>7</a:t>
            </a:r>
          </a:p>
          <a:p>
            <a:pPr marL="285750" indent="-285750" algn="l">
              <a:spcAft>
                <a:spcPts val="600"/>
              </a:spcAft>
              <a:buFont typeface="Arial" panose="020B0604020202020204" pitchFamily="34" charset="0"/>
              <a:buChar char="•"/>
            </a:pPr>
            <a:endParaRPr lang="pl-PL">
              <a:solidFill>
                <a:srgbClr val="FFFFFF"/>
              </a:solidFill>
              <a:cs typeface="Calibri"/>
            </a:endParaRPr>
          </a:p>
        </p:txBody>
      </p:sp>
      <p:sp>
        <p:nvSpPr>
          <p:cNvPr id="5" name="pole tekstowe 4">
            <a:extLst>
              <a:ext uri="{FF2B5EF4-FFF2-40B4-BE49-F238E27FC236}">
                <a16:creationId xmlns:a16="http://schemas.microsoft.com/office/drawing/2014/main" id="{37310EF5-B826-4A95-A6B6-004F9458B7A9}"/>
              </a:ext>
            </a:extLst>
          </p:cNvPr>
          <p:cNvSpPr txBox="1"/>
          <p:nvPr/>
        </p:nvSpPr>
        <p:spPr>
          <a:xfrm>
            <a:off x="367456" y="4105574"/>
            <a:ext cx="4006743"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a:buChar char="•"/>
            </a:pPr>
            <a:r>
              <a:rPr lang="pl-PL">
                <a:latin typeface="Times New Roman"/>
                <a:ea typeface="+mn-lt"/>
                <a:cs typeface="+mn-lt"/>
              </a:rPr>
              <a:t>Brązowe medale zdobyte na letnich igrzyskach olimpijskich </a:t>
            </a:r>
            <a:r>
              <a:rPr lang="pl-PL">
                <a:solidFill>
                  <a:srgbClr val="FF0000"/>
                </a:solidFill>
                <a:latin typeface="Times New Roman"/>
                <a:ea typeface="+mn-lt"/>
                <a:cs typeface="+mn-lt"/>
              </a:rPr>
              <a:t>132</a:t>
            </a:r>
            <a:endParaRPr lang="pl-PL">
              <a:solidFill>
                <a:srgbClr val="FF0000"/>
              </a:solidFill>
              <a:latin typeface="Times New Roman"/>
              <a:cs typeface="Calibri" panose="020F0502020204030204"/>
            </a:endParaRPr>
          </a:p>
          <a:p>
            <a:pPr marL="285750" indent="-285750">
              <a:spcAft>
                <a:spcPts val="600"/>
              </a:spcAft>
              <a:buFont typeface="Arial"/>
              <a:buChar char="•"/>
            </a:pPr>
            <a:r>
              <a:rPr lang="pl-PL" dirty="0">
                <a:solidFill>
                  <a:schemeClr val="bg1"/>
                </a:solidFill>
                <a:latin typeface="Times New Roman"/>
                <a:ea typeface="+mn-lt"/>
                <a:cs typeface="+mn-lt"/>
              </a:rPr>
              <a:t> </a:t>
            </a:r>
            <a:r>
              <a:rPr lang="pl-PL">
                <a:latin typeface="Times New Roman"/>
                <a:ea typeface="+mn-lt"/>
                <a:cs typeface="+mn-lt"/>
              </a:rPr>
              <a:t>Brązowe medale zdobyte na zimowych igrzyskach olimpijskich</a:t>
            </a:r>
            <a:r>
              <a:rPr lang="pl-PL" dirty="0">
                <a:solidFill>
                  <a:srgbClr val="FF0000"/>
                </a:solidFill>
                <a:latin typeface="Times New Roman"/>
                <a:ea typeface="+mn-lt"/>
                <a:cs typeface="+mn-lt"/>
              </a:rPr>
              <a:t> </a:t>
            </a:r>
            <a:r>
              <a:rPr lang="pl-PL">
                <a:solidFill>
                  <a:srgbClr val="FF0000"/>
                </a:solidFill>
                <a:latin typeface="Times New Roman"/>
                <a:ea typeface="+mn-lt"/>
                <a:cs typeface="+mn-lt"/>
              </a:rPr>
              <a:t>8</a:t>
            </a:r>
            <a:endParaRPr lang="pl-PL">
              <a:solidFill>
                <a:srgbClr val="FF0000"/>
              </a:solidFill>
              <a:latin typeface="Times New Roman"/>
              <a:cs typeface="Calibri" panose="020F0502020204030204"/>
            </a:endParaRPr>
          </a:p>
          <a:p>
            <a:pPr>
              <a:spcAft>
                <a:spcPts val="600"/>
              </a:spcAft>
            </a:pPr>
            <a:endParaRPr lang="pl-PL" dirty="0">
              <a:solidFill>
                <a:schemeClr val="bg1"/>
              </a:solidFill>
              <a:latin typeface="Times New Roman"/>
              <a:cs typeface="Calibri"/>
            </a:endParaRPr>
          </a:p>
        </p:txBody>
      </p:sp>
    </p:spTree>
    <p:extLst>
      <p:ext uri="{BB962C8B-B14F-4D97-AF65-F5344CB8AC3E}">
        <p14:creationId xmlns:p14="http://schemas.microsoft.com/office/powerpoint/2010/main" val="31110156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Panoramiczny</PresentationFormat>
  <Paragraphs>0</Paragraphs>
  <Slides>16</Slides>
  <Notes>0</Notes>
  <HiddenSlides>0</HiddenSlides>
  <MMClips>0</MMClips>
  <ScaleCrop>false</ScaleCrop>
  <HeadingPairs>
    <vt:vector size="4" baseType="variant">
      <vt:variant>
        <vt:lpstr>Motyw</vt:lpstr>
      </vt:variant>
      <vt:variant>
        <vt:i4>2</vt:i4>
      </vt:variant>
      <vt:variant>
        <vt:lpstr>Tytuły slajdów</vt:lpstr>
      </vt:variant>
      <vt:variant>
        <vt:i4>16</vt:i4>
      </vt:variant>
    </vt:vector>
  </HeadingPairs>
  <TitlesOfParts>
    <vt:vector size="18" baseType="lpstr">
      <vt:lpstr>Office Theme</vt:lpstr>
      <vt:lpstr>BrushVTI</vt:lpstr>
      <vt:lpstr>Nowożytne Igrzyska Olimpijskie</vt:lpstr>
      <vt:lpstr>Historia  Igrzysk Olimpijskich</vt:lpstr>
      <vt:lpstr>Symbole igrzysk olimpijskich nowożytnych</vt:lpstr>
      <vt:lpstr>Prezentacja programu PowerPoint</vt:lpstr>
      <vt:lpstr>Ogień olimpijski</vt:lpstr>
      <vt:lpstr>Pierwsza ceremonia otwarcia nowożytnych igrzysk olimpijskich   Grecja, Ateny 1896 r. </vt:lpstr>
      <vt:lpstr>Dyscypliny olimpijskie</vt:lpstr>
      <vt:lpstr>Dyscypliny pokazowe</vt:lpstr>
      <vt:lpstr>Polscy olimpijczycy</vt:lpstr>
      <vt:lpstr>Ciekawostki</vt:lpstr>
      <vt:lpstr>Igrzyska paraolimpijskie </vt:lpstr>
      <vt:lpstr> Igrzyska olimpijskie niesłyszących -   </vt:lpstr>
      <vt:lpstr>Nagrody - medale olimpijskie</vt:lpstr>
      <vt:lpstr>Następne IO </vt:lpstr>
      <vt:lpstr>Koniec</vt:lpstr>
      <vt:lpstr>Źródła: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1037</cp:revision>
  <dcterms:created xsi:type="dcterms:W3CDTF">2020-06-06T10:32:49Z</dcterms:created>
  <dcterms:modified xsi:type="dcterms:W3CDTF">2020-06-06T18:06:13Z</dcterms:modified>
</cp:coreProperties>
</file>